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0" r:id="rId1"/>
    <p:sldMasterId id="2147483662" r:id="rId2"/>
  </p:sldMasterIdLst>
  <p:notesMasterIdLst>
    <p:notesMasterId r:id="rId14"/>
  </p:notesMasterIdLst>
  <p:sldIdLst>
    <p:sldId id="256" r:id="rId3"/>
    <p:sldId id="286" r:id="rId4"/>
    <p:sldId id="257" r:id="rId5"/>
    <p:sldId id="287" r:id="rId6"/>
    <p:sldId id="288" r:id="rId7"/>
    <p:sldId id="258" r:id="rId8"/>
    <p:sldId id="260" r:id="rId9"/>
    <p:sldId id="261" r:id="rId10"/>
    <p:sldId id="281" r:id="rId11"/>
    <p:sldId id="263" r:id="rId12"/>
    <p:sldId id="265" r:id="rId13"/>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7A0EF8-DC24-4C6C-94B4-6C53C7F5CCDF}" v="233" dt="2026-05-31T21:01:17.1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83" d="100"/>
          <a:sy n="83" d="100"/>
        </p:scale>
        <p:origin x="658"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19" Type="http://schemas.microsoft.com/office/2015/10/relationships/revisionInfo" Target="revisionInfo.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8916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9605185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81741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F7021451-1387-4CA6-816F-3879F97B5CBC}" type="slidenum">
              <a:rPr kumimoji="0" lang="en-US" sz="1800" b="0" i="0" u="none" strike="noStrike" kern="1200" cap="none" spc="0" normalizeH="0" baseline="0" noProof="0">
                <a:ln>
                  <a:noFill/>
                </a:ln>
                <a:solidFill>
                  <a:prstClr val="black"/>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131225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BCAD085-E8A6-8845-BD4E-CB4CCA059FC4}" type="datetimeFigureOut">
              <a:rPr lang="en-US" smtClean="0"/>
              <a:t>6/4/2026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141141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584685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58500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dirty="0"/>
              <a:pPr/>
              <a:t>6/4/2026</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68843987"/>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dirty="0"/>
              <a:t>6/4/2026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dirty="0"/>
              <a:t>‹#›</a:t>
            </a:fld>
            <a:endParaRPr lang="en-US" dirty="0"/>
          </a:p>
        </p:txBody>
      </p:sp>
    </p:spTree>
    <p:extLst>
      <p:ext uri="{BB962C8B-B14F-4D97-AF65-F5344CB8AC3E}">
        <p14:creationId xmlns:p14="http://schemas.microsoft.com/office/powerpoint/2010/main" val="4041279873"/>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7377955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dirty="0"/>
              <a:t>6/4/2026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extLst>
      <p:ext uri="{BB962C8B-B14F-4D97-AF65-F5344CB8AC3E}">
        <p14:creationId xmlns:p14="http://schemas.microsoft.com/office/powerpoint/2010/main" val="45144709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19212978"/>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7282549"/>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484880705"/>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2173910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BCAD085-E8A6-8845-BD4E-CB4CCA059FC4}" type="datetimeFigureOut">
              <a:rPr lang="en-US" smtClean="0"/>
              <a:t>6/4/2026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775396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2387453181"/>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668911431"/>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9095604"/>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32531827"/>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extLst>
      <p:ext uri="{BB962C8B-B14F-4D97-AF65-F5344CB8AC3E}">
        <p14:creationId xmlns:p14="http://schemas.microsoft.com/office/powerpoint/2010/main" val="3913737017"/>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9768853"/>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72154488"/>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06485487"/>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6/4/2026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6542402"/>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4968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6/4/2026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952053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BCAD085-E8A6-8845-BD4E-CB4CCA059FC4}" type="datetimeFigureOut">
              <a:rPr lang="en-US" smtClean="0"/>
              <a:t>6/4/2026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3608027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BCAD085-E8A6-8845-BD4E-CB4CCA059FC4}" type="datetimeFigureOut">
              <a:rPr lang="en-US" smtClean="0"/>
              <a:t>6/4/2026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779092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BCAD085-E8A6-8845-BD4E-CB4CCA059FC4}" type="datetimeFigureOut">
              <a:rPr lang="en-US" smtClean="0"/>
              <a:t>6/4/2026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561537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6/4/2026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0099905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432519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6/4/2026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9997002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image" Target="../media/image4.png"/><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6/4/2026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3371531892"/>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bg-BG"/>
            </a:p>
          </p:txBody>
        </p:sp>
        <p:pic>
          <p:nvPicPr>
            <p:cNvPr id="10" name="Picture 9"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1">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dirty="0"/>
              <a:pPr/>
              <a:t>6/4/2026</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extLst>
      <p:ext uri="{BB962C8B-B14F-4D97-AF65-F5344CB8AC3E}">
        <p14:creationId xmlns:p14="http://schemas.microsoft.com/office/powerpoint/2010/main" val="290231117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Lst>
  <p:hf sldNum="0" hdr="0" ftr="0" dt="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9.xml"/><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9.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endParaRPr lang="bg-BG"/>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endParaRPr lang="bg-BG"/>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endParaRPr lang="bg-BG"/>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indent="0">
              <a:buNone/>
            </a:pPr>
            <a:r>
              <a:rPr lang="en-US" sz="1100" dirty="0">
                <a:solidFill>
                  <a:srgbClr val="F2CECE"/>
                </a:solidFill>
                <a:latin typeface="Garamond" pitchFamily="34" charset="0"/>
                <a:ea typeface="Garamond" pitchFamily="34" charset="-122"/>
                <a:cs typeface="Garamond" pitchFamily="34" charset="-120"/>
              </a:rPr>
              <a:t>XIV Traditional Scientific Conference  </a:t>
            </a:r>
            <a:endParaRPr lang="en-US" sz="1100" dirty="0"/>
          </a:p>
          <a:p>
            <a:pPr marL="0" indent="0">
              <a:buNone/>
            </a:pPr>
            <a:r>
              <a:rPr lang="en-US" sz="1300" b="1" dirty="0">
                <a:solidFill>
                  <a:srgbClr val="FFFFFF"/>
                </a:solidFill>
                <a:latin typeface="Garamond" pitchFamily="34" charset="0"/>
                <a:ea typeface="Garamond" pitchFamily="34" charset="-122"/>
                <a:cs typeface="Garamond" pitchFamily="34" charset="-120"/>
              </a:rPr>
              <a:t>New Horizons: Digital Economy and Responses to a Changing World</a:t>
            </a:r>
            <a:endParaRPr lang="en-US" sz="1100" dirty="0"/>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endParaRPr lang="bg-BG"/>
          </a:p>
        </p:txBody>
      </p:sp>
      <p:sp>
        <p:nvSpPr>
          <p:cNvPr id="8" name="Shape 5"/>
          <p:cNvSpPr/>
          <p:nvPr/>
        </p:nvSpPr>
        <p:spPr>
          <a:xfrm>
            <a:off x="929640" y="1197864"/>
            <a:ext cx="10332720" cy="5550408"/>
          </a:xfrm>
          <a:prstGeom prst="rect">
            <a:avLst/>
          </a:prstGeom>
          <a:solidFill>
            <a:srgbClr val="FFFFFF"/>
          </a:solidFill>
          <a:ln/>
          <a:effectLst>
            <a:outerShdw blurRad="177800" dist="50800" dir="8100000" algn="bl" rotWithShape="0">
              <a:srgbClr val="000000">
                <a:alpha val="12000"/>
              </a:srgbClr>
            </a:outerShdw>
          </a:effectLst>
        </p:spPr>
        <p:txBody>
          <a:bodyPr/>
          <a:lstStyle/>
          <a:p>
            <a:endParaRPr lang="bg-BG"/>
          </a:p>
        </p:txBody>
      </p:sp>
      <p:sp>
        <p:nvSpPr>
          <p:cNvPr id="9" name="Shape 6"/>
          <p:cNvSpPr/>
          <p:nvPr/>
        </p:nvSpPr>
        <p:spPr>
          <a:xfrm>
            <a:off x="914400" y="1170432"/>
            <a:ext cx="128016" cy="5550408"/>
          </a:xfrm>
          <a:prstGeom prst="rect">
            <a:avLst/>
          </a:prstGeom>
          <a:solidFill>
            <a:srgbClr val="C0272D"/>
          </a:solidFill>
          <a:ln w="12700">
            <a:solidFill>
              <a:srgbClr val="C0272D"/>
            </a:solidFill>
            <a:prstDash val="solid"/>
          </a:ln>
        </p:spPr>
        <p:txBody>
          <a:bodyPr/>
          <a:lstStyle/>
          <a:p>
            <a:endParaRPr lang="bg-BG"/>
          </a:p>
        </p:txBody>
      </p:sp>
      <p:sp>
        <p:nvSpPr>
          <p:cNvPr id="10" name="Text 7"/>
          <p:cNvSpPr/>
          <p:nvPr/>
        </p:nvSpPr>
        <p:spPr>
          <a:xfrm>
            <a:off x="1188720" y="1829631"/>
            <a:ext cx="9875520" cy="914400"/>
          </a:xfrm>
          <a:prstGeom prst="rect">
            <a:avLst/>
          </a:prstGeom>
          <a:noFill/>
          <a:ln/>
        </p:spPr>
        <p:txBody>
          <a:bodyPr wrap="square" lIns="0" tIns="0" rIns="0" bIns="0" rtlCol="0" anchor="ctr"/>
          <a:lstStyle/>
          <a:p>
            <a:pPr marL="0" indent="0" algn="ctr">
              <a:buNone/>
            </a:pPr>
            <a:r>
              <a:rPr lang="en-US" sz="2800" b="1" dirty="0">
                <a:solidFill>
                  <a:srgbClr val="7B0000"/>
                </a:solidFill>
                <a:latin typeface="Garamond" pitchFamily="34" charset="0"/>
                <a:ea typeface="Garamond" pitchFamily="34" charset="-122"/>
                <a:cs typeface="Garamond" pitchFamily="34" charset="-120"/>
              </a:rPr>
              <a:t>ACCOUNTING MODELS FOR RECOGNITION AND MEASUREMENT OF HERITAGE ASSETS IN FINANCIAL STATEMENTS OF PUBLIC SECTOR ENTITIES</a:t>
            </a:r>
            <a:endParaRPr lang="en-US" sz="2800" dirty="0"/>
          </a:p>
        </p:txBody>
      </p:sp>
      <p:sp>
        <p:nvSpPr>
          <p:cNvPr id="12" name="Shape 9"/>
          <p:cNvSpPr/>
          <p:nvPr/>
        </p:nvSpPr>
        <p:spPr>
          <a:xfrm>
            <a:off x="2027517" y="3424289"/>
            <a:ext cx="8229600" cy="0"/>
          </a:xfrm>
          <a:prstGeom prst="line">
            <a:avLst/>
          </a:prstGeom>
          <a:noFill/>
          <a:ln w="19050">
            <a:solidFill>
              <a:srgbClr val="F2CECE"/>
            </a:solidFill>
            <a:prstDash val="solid"/>
          </a:ln>
        </p:spPr>
        <p:txBody>
          <a:bodyPr/>
          <a:lstStyle/>
          <a:p>
            <a:endParaRPr lang="bg-BG"/>
          </a:p>
        </p:txBody>
      </p:sp>
      <p:sp>
        <p:nvSpPr>
          <p:cNvPr id="13" name="Text 10"/>
          <p:cNvSpPr/>
          <p:nvPr/>
        </p:nvSpPr>
        <p:spPr>
          <a:xfrm>
            <a:off x="1143000" y="3879181"/>
            <a:ext cx="9875520" cy="1182346"/>
          </a:xfrm>
          <a:prstGeom prst="rect">
            <a:avLst/>
          </a:prstGeom>
          <a:noFill/>
          <a:ln/>
        </p:spPr>
        <p:txBody>
          <a:bodyPr wrap="square" lIns="0" tIns="0" rIns="0" bIns="0" rtlCol="0" anchor="t"/>
          <a:lstStyle/>
          <a:p>
            <a:pPr marL="0" indent="0" algn="ctr">
              <a:buNone/>
            </a:pPr>
            <a:r>
              <a:rPr lang="en-US" sz="2400" b="1" dirty="0">
                <a:solidFill>
                  <a:srgbClr val="7B0000"/>
                </a:solidFill>
                <a:latin typeface="Garamond" pitchFamily="34" charset="0"/>
                <a:ea typeface="Garamond" pitchFamily="34" charset="-122"/>
                <a:cs typeface="Garamond" pitchFamily="34" charset="-120"/>
              </a:rPr>
              <a:t>Prof. Dr. Daniela Feschiyan</a:t>
            </a:r>
            <a:endParaRPr lang="bg-BG" sz="2400" b="1" dirty="0">
              <a:solidFill>
                <a:srgbClr val="7B0000"/>
              </a:solidFill>
              <a:latin typeface="Garamond" pitchFamily="34" charset="0"/>
              <a:ea typeface="Garamond" pitchFamily="34" charset="-122"/>
              <a:cs typeface="Garamond" pitchFamily="34" charset="-120"/>
            </a:endParaRPr>
          </a:p>
          <a:p>
            <a:pPr marL="0" indent="0" algn="ctr">
              <a:buNone/>
            </a:pPr>
            <a:r>
              <a:rPr lang="en-US" sz="2400" b="1" dirty="0">
                <a:solidFill>
                  <a:srgbClr val="7B0000"/>
                </a:solidFill>
                <a:latin typeface="Garamond" pitchFamily="34" charset="0"/>
                <a:ea typeface="Garamond" pitchFamily="34" charset="-122"/>
                <a:cs typeface="Garamond" pitchFamily="34" charset="-120"/>
              </a:rPr>
              <a:t>Assoc. Prof. Dr. Radka Andasarova </a:t>
            </a:r>
            <a:endParaRPr lang="bg-BG" sz="2400" b="1" dirty="0">
              <a:solidFill>
                <a:srgbClr val="7B0000"/>
              </a:solidFill>
              <a:latin typeface="Garamond" pitchFamily="34" charset="0"/>
              <a:ea typeface="Garamond" pitchFamily="34" charset="-122"/>
              <a:cs typeface="Garamond" pitchFamily="34" charset="-120"/>
            </a:endParaRPr>
          </a:p>
          <a:p>
            <a:pPr marL="0" indent="0" algn="ctr">
              <a:buNone/>
            </a:pPr>
            <a:r>
              <a:rPr lang="en-US" sz="2400" dirty="0">
                <a:solidFill>
                  <a:srgbClr val="7B0000"/>
                </a:solidFill>
                <a:latin typeface="Garamond" pitchFamily="34" charset="0"/>
                <a:ea typeface="Garamond" pitchFamily="34" charset="-122"/>
                <a:cs typeface="Garamond" pitchFamily="34" charset="-120"/>
              </a:rPr>
              <a:t>University of National and World Economy, Sofia, Bulgaria</a:t>
            </a:r>
            <a:r>
              <a:rPr lang="bg-BG" sz="2400" dirty="0">
                <a:solidFill>
                  <a:srgbClr val="7B0000"/>
                </a:solidFill>
                <a:latin typeface="Garamond" pitchFamily="34" charset="0"/>
                <a:ea typeface="Garamond" pitchFamily="34" charset="-122"/>
                <a:cs typeface="Garamond" pitchFamily="34" charset="-120"/>
              </a:rPr>
              <a:t>, </a:t>
            </a:r>
            <a:endParaRPr lang="en-US" sz="2400" dirty="0">
              <a:solidFill>
                <a:srgbClr val="7B0000"/>
              </a:solidFill>
              <a:latin typeface="Garamond" pitchFamily="34" charset="0"/>
              <a:ea typeface="Garamond" pitchFamily="34" charset="-122"/>
              <a:cs typeface="Garamond" pitchFamily="34" charset="-120"/>
            </a:endParaRPr>
          </a:p>
          <a:p>
            <a:pPr marL="0" indent="0" algn="ctr">
              <a:buNone/>
            </a:pPr>
            <a:r>
              <a:rPr lang="en-US" sz="2400" dirty="0">
                <a:solidFill>
                  <a:srgbClr val="7B0000"/>
                </a:solidFill>
                <a:latin typeface="Garamond" pitchFamily="34" charset="0"/>
                <a:ea typeface="Garamond" pitchFamily="34" charset="-122"/>
                <a:cs typeface="Garamond" pitchFamily="34" charset="-120"/>
              </a:rPr>
              <a:t>Department of Accounting and Analysis</a:t>
            </a:r>
            <a:endParaRPr lang="bg-BG" sz="2400" dirty="0">
              <a:solidFill>
                <a:srgbClr val="7B0000"/>
              </a:solidFill>
              <a:latin typeface="Garamond" pitchFamily="34" charset="0"/>
              <a:ea typeface="Garamond" pitchFamily="34" charset="-122"/>
              <a:cs typeface="Garamond" pitchFamily="34" charset="-120"/>
            </a:endParaRPr>
          </a:p>
        </p:txBody>
      </p:sp>
      <p:sp>
        <p:nvSpPr>
          <p:cNvPr id="14" name="Text 11"/>
          <p:cNvSpPr/>
          <p:nvPr/>
        </p:nvSpPr>
        <p:spPr>
          <a:xfrm>
            <a:off x="1057656" y="5852160"/>
            <a:ext cx="9875520" cy="365760"/>
          </a:xfrm>
          <a:prstGeom prst="rect">
            <a:avLst/>
          </a:prstGeom>
          <a:noFill/>
          <a:ln/>
        </p:spPr>
        <p:txBody>
          <a:bodyPr wrap="square" lIns="0" tIns="0" rIns="0" bIns="0" rtlCol="0" anchor="ctr"/>
          <a:lstStyle/>
          <a:p>
            <a:pPr algn="ctr"/>
            <a:r>
              <a:rPr lang="en-US" sz="1600" b="1" dirty="0">
                <a:latin typeface="Garamond" pitchFamily="34" charset="0"/>
                <a:ea typeface="Garamond" pitchFamily="34" charset="-122"/>
                <a:cs typeface="Garamond" pitchFamily="34" charset="-120"/>
              </a:rPr>
              <a:t>June 11–12, 2026</a:t>
            </a:r>
            <a:r>
              <a:rPr lang="bg-BG" sz="1600" b="1" dirty="0">
                <a:latin typeface="Garamond" pitchFamily="34" charset="0"/>
                <a:ea typeface="Garamond" pitchFamily="34" charset="-122"/>
                <a:cs typeface="Garamond" pitchFamily="34" charset="-120"/>
              </a:rPr>
              <a:t> </a:t>
            </a:r>
          </a:p>
          <a:p>
            <a:pPr algn="ctr"/>
            <a:r>
              <a:rPr lang="bg-BG" sz="1600" b="1" dirty="0" err="1">
                <a:latin typeface="Garamond" panose="02020404030301010803" pitchFamily="18" charset="0"/>
              </a:rPr>
              <a:t>Nowy</a:t>
            </a:r>
            <a:r>
              <a:rPr lang="bg-BG" sz="1600" b="1" dirty="0">
                <a:latin typeface="Garamond" panose="02020404030301010803" pitchFamily="18" charset="0"/>
              </a:rPr>
              <a:t> </a:t>
            </a:r>
            <a:r>
              <a:rPr lang="bg-BG" sz="1600" b="1" dirty="0" err="1">
                <a:latin typeface="Garamond" panose="02020404030301010803" pitchFamily="18" charset="0"/>
              </a:rPr>
              <a:t>Sącz</a:t>
            </a:r>
            <a:r>
              <a:rPr lang="bg-BG" sz="1600" b="1" dirty="0">
                <a:latin typeface="Garamond" panose="02020404030301010803" pitchFamily="18" charset="0"/>
              </a:rPr>
              <a:t> - </a:t>
            </a:r>
            <a:r>
              <a:rPr lang="bg-BG" sz="1600" b="1" dirty="0" err="1">
                <a:latin typeface="Garamond" panose="02020404030301010803" pitchFamily="18" charset="0"/>
              </a:rPr>
              <a:t>Kraków</a:t>
            </a:r>
            <a:r>
              <a:rPr lang="bg-BG" sz="1600" b="1" dirty="0">
                <a:latin typeface="Garamond" panose="02020404030301010803" pitchFamily="18" charset="0"/>
              </a:rPr>
              <a:t>, </a:t>
            </a:r>
            <a:r>
              <a:rPr lang="bg-BG" sz="1600" b="1" dirty="0" err="1">
                <a:latin typeface="Garamond" panose="02020404030301010803" pitchFamily="18" charset="0"/>
              </a:rPr>
              <a:t>Poland</a:t>
            </a:r>
            <a:r>
              <a:rPr lang="bg-BG" sz="1600" dirty="0">
                <a:solidFill>
                  <a:srgbClr val="888888"/>
                </a:solidFill>
                <a:latin typeface="Garamond" panose="02020404030301010803" pitchFamily="18" charset="0"/>
                <a:ea typeface="Garamond" pitchFamily="34" charset="-122"/>
                <a:cs typeface="Garamond" pitchFamily="34" charset="-120"/>
              </a:rPr>
              <a:t> </a:t>
            </a:r>
            <a:endParaRPr lang="en-US" sz="1600" dirty="0">
              <a:latin typeface="Garamond" panose="02020404030301010803"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8">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endParaRPr lang="bg-BG"/>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endParaRPr lang="bg-BG"/>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endParaRPr lang="bg-BG"/>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indent="0">
              <a:buNone/>
            </a:pPr>
            <a:r>
              <a:rPr lang="en-US" sz="1100" dirty="0">
                <a:solidFill>
                  <a:srgbClr val="F2CECE"/>
                </a:solidFill>
                <a:latin typeface="Garamond" pitchFamily="34" charset="0"/>
                <a:ea typeface="Garamond" pitchFamily="34" charset="-122"/>
                <a:cs typeface="Garamond" pitchFamily="34" charset="-120"/>
              </a:rPr>
              <a:t>XIV Traditional Scientific Conference  </a:t>
            </a:r>
            <a:endParaRPr lang="en-US" sz="1100" dirty="0"/>
          </a:p>
          <a:p>
            <a:pPr marL="0" indent="0">
              <a:buNone/>
            </a:pPr>
            <a:r>
              <a:rPr lang="en-US" sz="1300" b="1" dirty="0">
                <a:solidFill>
                  <a:srgbClr val="FFFFFF"/>
                </a:solidFill>
                <a:latin typeface="Garamond" pitchFamily="34" charset="0"/>
                <a:ea typeface="Garamond" pitchFamily="34" charset="-122"/>
                <a:cs typeface="Garamond" pitchFamily="34" charset="-120"/>
              </a:rPr>
              <a:t>New Horizons: Digital Economy and Responses to a Changing World</a:t>
            </a:r>
            <a:endParaRPr lang="en-US" sz="1100" dirty="0"/>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endParaRPr lang="bg-BG"/>
          </a:p>
        </p:txBody>
      </p:sp>
      <p:sp>
        <p:nvSpPr>
          <p:cNvPr id="8" name="Shape 5"/>
          <p:cNvSpPr/>
          <p:nvPr/>
        </p:nvSpPr>
        <p:spPr>
          <a:xfrm>
            <a:off x="0" y="1078992"/>
            <a:ext cx="12161520" cy="621792"/>
          </a:xfrm>
          <a:prstGeom prst="rect">
            <a:avLst/>
          </a:prstGeom>
          <a:solidFill>
            <a:srgbClr val="A52A2A"/>
          </a:solidFill>
          <a:ln w="12700">
            <a:solidFill>
              <a:srgbClr val="A52A2A"/>
            </a:solidFill>
            <a:prstDash val="solid"/>
          </a:ln>
        </p:spPr>
        <p:txBody>
          <a:bodyPr/>
          <a:lstStyle/>
          <a:p>
            <a:endParaRPr lang="bg-BG"/>
          </a:p>
        </p:txBody>
      </p:sp>
      <p:sp>
        <p:nvSpPr>
          <p:cNvPr id="9" name="Shape 6"/>
          <p:cNvSpPr/>
          <p:nvPr/>
        </p:nvSpPr>
        <p:spPr>
          <a:xfrm>
            <a:off x="0" y="1078992"/>
            <a:ext cx="109728" cy="621792"/>
          </a:xfrm>
          <a:prstGeom prst="rect">
            <a:avLst/>
          </a:prstGeom>
          <a:solidFill>
            <a:srgbClr val="C0272D"/>
          </a:solidFill>
          <a:ln w="12700">
            <a:solidFill>
              <a:srgbClr val="C0272D"/>
            </a:solidFill>
            <a:prstDash val="solid"/>
          </a:ln>
        </p:spPr>
        <p:txBody>
          <a:bodyPr/>
          <a:lstStyle/>
          <a:p>
            <a:endParaRPr lang="bg-BG"/>
          </a:p>
        </p:txBody>
      </p:sp>
      <p:sp>
        <p:nvSpPr>
          <p:cNvPr id="10" name="Text 7"/>
          <p:cNvSpPr/>
          <p:nvPr/>
        </p:nvSpPr>
        <p:spPr>
          <a:xfrm>
            <a:off x="256032" y="1078992"/>
            <a:ext cx="11795760" cy="621792"/>
          </a:xfrm>
          <a:prstGeom prst="rect">
            <a:avLst/>
          </a:prstGeom>
          <a:noFill/>
          <a:ln/>
        </p:spPr>
        <p:txBody>
          <a:bodyPr wrap="square" lIns="0" tIns="0" rIns="0" bIns="0" rtlCol="0" anchor="ctr"/>
          <a:lstStyle/>
          <a:p>
            <a:pPr marL="0" indent="0" algn="l">
              <a:buNone/>
            </a:pPr>
            <a:r>
              <a:rPr lang="en-US" sz="2100" b="1" dirty="0">
                <a:solidFill>
                  <a:srgbClr val="FFFFFF"/>
                </a:solidFill>
                <a:latin typeface="Garamond" pitchFamily="34" charset="0"/>
                <a:ea typeface="Garamond" pitchFamily="34" charset="-122"/>
                <a:cs typeface="Garamond" pitchFamily="34" charset="-120"/>
              </a:rPr>
              <a:t>8. Conclusions</a:t>
            </a:r>
            <a:endParaRPr lang="en-US" sz="2100" dirty="0"/>
          </a:p>
        </p:txBody>
      </p:sp>
      <p:sp>
        <p:nvSpPr>
          <p:cNvPr id="12" name="Text 9"/>
          <p:cNvSpPr/>
          <p:nvPr/>
        </p:nvSpPr>
        <p:spPr>
          <a:xfrm>
            <a:off x="391622" y="2298470"/>
            <a:ext cx="11247120" cy="4636008"/>
          </a:xfrm>
          <a:prstGeom prst="rect">
            <a:avLst/>
          </a:prstGeom>
          <a:noFill/>
          <a:ln/>
        </p:spPr>
        <p:txBody>
          <a:bodyPr wrap="square" rtlCol="0" anchor="t"/>
          <a:lstStyle/>
          <a:p>
            <a:pPr marL="342900" indent="-342900">
              <a:spcAft>
                <a:spcPts val="800"/>
              </a:spcAft>
              <a:buSzPct val="100000"/>
              <a:buChar char="•"/>
            </a:pPr>
            <a:r>
              <a:rPr lang="en-US" dirty="0">
                <a:solidFill>
                  <a:srgbClr val="1A1A1A"/>
                </a:solidFill>
                <a:latin typeface="Garamond" pitchFamily="34" charset="0"/>
                <a:ea typeface="Garamond" pitchFamily="34" charset="-122"/>
                <a:cs typeface="Garamond" pitchFamily="34" charset="-120"/>
              </a:rPr>
              <a:t>The only way to improve public sector accounting in Bulgaria is to adopt appropriate accounting models developed for the financial reporting of public sector entities, based on the philosophy of IPSAS and the Conceptual Framework for Financial Reporting in the Public Sector. Undoubtedly, a key positive effect of this will be the creation of useful accounting information that meets the information needs of users of financial statements of public sector entities, for the benefit of society.</a:t>
            </a:r>
          </a:p>
          <a:p>
            <a:pPr marL="342900" indent="-342900">
              <a:spcAft>
                <a:spcPts val="800"/>
              </a:spcAft>
              <a:buSzPct val="100000"/>
              <a:buChar char="•"/>
            </a:pPr>
            <a:r>
              <a:rPr lang="en-US" dirty="0">
                <a:solidFill>
                  <a:srgbClr val="1A1A1A"/>
                </a:solidFill>
                <a:latin typeface="Garamond" pitchFamily="34" charset="0"/>
                <a:ea typeface="Garamond" pitchFamily="34" charset="-122"/>
                <a:cs typeface="Garamond" pitchFamily="34" charset="-120"/>
              </a:rPr>
              <a:t>The authors will direct their efforts toward future research related to the development of the second component of the model - integrating non-financial information on tangible cultural heritage into general-purpose financial reports and conducting an empirical study dedicated to testing the proposed model in the accounting practices of public sector entities in Bulgaria.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0">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endParaRPr lang="bg-BG"/>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endParaRPr lang="bg-BG"/>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endParaRPr lang="bg-BG"/>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indent="0">
              <a:buNone/>
            </a:pPr>
            <a:r>
              <a:rPr lang="en-US" sz="1100" dirty="0">
                <a:solidFill>
                  <a:srgbClr val="F2CECE"/>
                </a:solidFill>
                <a:latin typeface="Garamond" pitchFamily="34" charset="0"/>
                <a:ea typeface="Garamond" pitchFamily="34" charset="-122"/>
                <a:cs typeface="Garamond" pitchFamily="34" charset="-120"/>
              </a:rPr>
              <a:t>XIV Traditional Scientific Conference  </a:t>
            </a:r>
            <a:endParaRPr lang="en-US" sz="1100" dirty="0"/>
          </a:p>
          <a:p>
            <a:pPr marL="0" indent="0">
              <a:buNone/>
            </a:pPr>
            <a:r>
              <a:rPr lang="en-US" sz="1300" b="1" dirty="0">
                <a:solidFill>
                  <a:srgbClr val="FFFFFF"/>
                </a:solidFill>
                <a:latin typeface="Garamond" pitchFamily="34" charset="0"/>
                <a:ea typeface="Garamond" pitchFamily="34" charset="-122"/>
                <a:cs typeface="Garamond" pitchFamily="34" charset="-120"/>
              </a:rPr>
              <a:t>New Horizons: Digital Economy and Responses to a Changing World</a:t>
            </a:r>
            <a:endParaRPr lang="en-US" sz="1100" dirty="0"/>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endParaRPr lang="bg-BG"/>
          </a:p>
        </p:txBody>
      </p:sp>
      <p:sp>
        <p:nvSpPr>
          <p:cNvPr id="8" name="Shape 5"/>
          <p:cNvSpPr/>
          <p:nvPr/>
        </p:nvSpPr>
        <p:spPr>
          <a:xfrm>
            <a:off x="914400" y="1051560"/>
            <a:ext cx="10332720" cy="5332307"/>
          </a:xfrm>
          <a:prstGeom prst="rect">
            <a:avLst/>
          </a:prstGeom>
          <a:solidFill>
            <a:srgbClr val="FFFFFF"/>
          </a:solidFill>
          <a:ln/>
          <a:effectLst>
            <a:outerShdw blurRad="177800" dist="50800" dir="8100000" algn="bl" rotWithShape="0">
              <a:srgbClr val="000000">
                <a:alpha val="12000"/>
              </a:srgbClr>
            </a:outerShdw>
          </a:effectLst>
        </p:spPr>
        <p:txBody>
          <a:bodyPr/>
          <a:lstStyle/>
          <a:p>
            <a:endParaRPr lang="bg-BG"/>
          </a:p>
        </p:txBody>
      </p:sp>
      <p:sp>
        <p:nvSpPr>
          <p:cNvPr id="9" name="Shape 6"/>
          <p:cNvSpPr/>
          <p:nvPr/>
        </p:nvSpPr>
        <p:spPr>
          <a:xfrm>
            <a:off x="914400" y="833459"/>
            <a:ext cx="128016" cy="5550408"/>
          </a:xfrm>
          <a:prstGeom prst="rect">
            <a:avLst/>
          </a:prstGeom>
          <a:solidFill>
            <a:srgbClr val="C0272D"/>
          </a:solidFill>
          <a:ln w="12700">
            <a:solidFill>
              <a:srgbClr val="C0272D"/>
            </a:solidFill>
            <a:prstDash val="solid"/>
          </a:ln>
        </p:spPr>
        <p:txBody>
          <a:bodyPr/>
          <a:lstStyle/>
          <a:p>
            <a:endParaRPr lang="bg-BG"/>
          </a:p>
        </p:txBody>
      </p:sp>
      <p:sp>
        <p:nvSpPr>
          <p:cNvPr id="10" name="Text 7"/>
          <p:cNvSpPr/>
          <p:nvPr/>
        </p:nvSpPr>
        <p:spPr>
          <a:xfrm>
            <a:off x="1188720" y="1536192"/>
            <a:ext cx="9875520" cy="777240"/>
          </a:xfrm>
          <a:prstGeom prst="rect">
            <a:avLst/>
          </a:prstGeom>
          <a:noFill/>
          <a:ln/>
        </p:spPr>
        <p:txBody>
          <a:bodyPr wrap="square" lIns="0" tIns="0" rIns="0" bIns="0" rtlCol="0" anchor="ctr"/>
          <a:lstStyle/>
          <a:p>
            <a:pPr marL="0" indent="0" algn="ctr">
              <a:buNone/>
            </a:pPr>
            <a:r>
              <a:rPr lang="en-US" sz="3000" b="1" dirty="0">
                <a:solidFill>
                  <a:srgbClr val="7B0000"/>
                </a:solidFill>
                <a:latin typeface="Garamond" pitchFamily="34" charset="0"/>
                <a:ea typeface="Garamond" pitchFamily="34" charset="-122"/>
                <a:cs typeface="Garamond" pitchFamily="34" charset="-120"/>
              </a:rPr>
              <a:t>Thank You for Your Attention!</a:t>
            </a:r>
            <a:endParaRPr lang="en-US" sz="3000" dirty="0"/>
          </a:p>
        </p:txBody>
      </p:sp>
      <p:sp>
        <p:nvSpPr>
          <p:cNvPr id="11" name="Shape 8"/>
          <p:cNvSpPr/>
          <p:nvPr/>
        </p:nvSpPr>
        <p:spPr>
          <a:xfrm>
            <a:off x="2286000" y="2450592"/>
            <a:ext cx="7772400" cy="0"/>
          </a:xfrm>
          <a:prstGeom prst="line">
            <a:avLst/>
          </a:prstGeom>
          <a:noFill/>
          <a:ln w="19050">
            <a:solidFill>
              <a:srgbClr val="F2CECE"/>
            </a:solidFill>
            <a:prstDash val="solid"/>
          </a:ln>
        </p:spPr>
        <p:txBody>
          <a:bodyPr/>
          <a:lstStyle/>
          <a:p>
            <a:endParaRPr lang="bg-BG"/>
          </a:p>
        </p:txBody>
      </p:sp>
      <p:pic>
        <p:nvPicPr>
          <p:cNvPr id="15" name="Picture 14">
            <a:extLst>
              <a:ext uri="{FF2B5EF4-FFF2-40B4-BE49-F238E27FC236}">
                <a16:creationId xmlns:a16="http://schemas.microsoft.com/office/drawing/2014/main" id="{18D87FD9-0057-47D3-99B4-DFBD20B1DAF4}"/>
              </a:ext>
            </a:extLst>
          </p:cNvPr>
          <p:cNvPicPr>
            <a:picLocks noChangeAspect="1"/>
          </p:cNvPicPr>
          <p:nvPr/>
        </p:nvPicPr>
        <p:blipFill>
          <a:blip r:embed="rId4"/>
          <a:stretch>
            <a:fillRect/>
          </a:stretch>
        </p:blipFill>
        <p:spPr>
          <a:xfrm>
            <a:off x="1522143" y="2884840"/>
            <a:ext cx="3779848" cy="2121592"/>
          </a:xfrm>
          <a:prstGeom prst="rect">
            <a:avLst/>
          </a:prstGeom>
        </p:spPr>
      </p:pic>
      <p:sp>
        <p:nvSpPr>
          <p:cNvPr id="18" name="TextBox 17">
            <a:extLst>
              <a:ext uri="{FF2B5EF4-FFF2-40B4-BE49-F238E27FC236}">
                <a16:creationId xmlns:a16="http://schemas.microsoft.com/office/drawing/2014/main" id="{40EBD2AC-C28A-4516-BB85-052762A1D656}"/>
              </a:ext>
            </a:extLst>
          </p:cNvPr>
          <p:cNvSpPr txBox="1"/>
          <p:nvPr/>
        </p:nvSpPr>
        <p:spPr>
          <a:xfrm>
            <a:off x="2144114" y="5208508"/>
            <a:ext cx="2895600" cy="369332"/>
          </a:xfrm>
          <a:prstGeom prst="rect">
            <a:avLst/>
          </a:prstGeom>
          <a:noFill/>
        </p:spPr>
        <p:txBody>
          <a:bodyPr wrap="square" rtlCol="0">
            <a:spAutoFit/>
          </a:bodyPr>
          <a:lstStyle/>
          <a:p>
            <a:pPr defTabSz="457200"/>
            <a:r>
              <a:rPr lang="en-US" dirty="0" err="1">
                <a:solidFill>
                  <a:prstClr val="black"/>
                </a:solidFill>
                <a:latin typeface="Corbel" panose="020B0503020204020204"/>
              </a:rPr>
              <a:t>Tsarevets</a:t>
            </a:r>
            <a:r>
              <a:rPr lang="en-US" dirty="0">
                <a:solidFill>
                  <a:prstClr val="black"/>
                </a:solidFill>
                <a:latin typeface="Corbel" panose="020B0503020204020204"/>
              </a:rPr>
              <a:t> Fortress, Bulgaria</a:t>
            </a:r>
            <a:endParaRPr lang="bg-BG" dirty="0">
              <a:solidFill>
                <a:prstClr val="black"/>
              </a:solidFill>
              <a:latin typeface="Corbel" panose="020B0503020204020204"/>
            </a:endParaRPr>
          </a:p>
        </p:txBody>
      </p:sp>
      <p:pic>
        <p:nvPicPr>
          <p:cNvPr id="19" name="Picture 18">
            <a:extLst>
              <a:ext uri="{FF2B5EF4-FFF2-40B4-BE49-F238E27FC236}">
                <a16:creationId xmlns:a16="http://schemas.microsoft.com/office/drawing/2014/main" id="{BE2AFCDF-1FD8-41F7-8D0C-EE50C78E1504}"/>
              </a:ext>
            </a:extLst>
          </p:cNvPr>
          <p:cNvPicPr>
            <a:picLocks noChangeAspect="1"/>
          </p:cNvPicPr>
          <p:nvPr/>
        </p:nvPicPr>
        <p:blipFill>
          <a:blip r:embed="rId5"/>
          <a:stretch>
            <a:fillRect/>
          </a:stretch>
        </p:blipFill>
        <p:spPr>
          <a:xfrm>
            <a:off x="5916343" y="2845125"/>
            <a:ext cx="3779848" cy="2115495"/>
          </a:xfrm>
          <a:prstGeom prst="rect">
            <a:avLst/>
          </a:prstGeom>
        </p:spPr>
      </p:pic>
      <p:sp>
        <p:nvSpPr>
          <p:cNvPr id="20" name="TextBox 19">
            <a:extLst>
              <a:ext uri="{FF2B5EF4-FFF2-40B4-BE49-F238E27FC236}">
                <a16:creationId xmlns:a16="http://schemas.microsoft.com/office/drawing/2014/main" id="{41006141-C534-4A4E-924A-626B729CFF50}"/>
              </a:ext>
            </a:extLst>
          </p:cNvPr>
          <p:cNvSpPr txBox="1"/>
          <p:nvPr/>
        </p:nvSpPr>
        <p:spPr>
          <a:xfrm>
            <a:off x="6783910" y="5164652"/>
            <a:ext cx="2438400" cy="381000"/>
          </a:xfrm>
          <a:prstGeom prst="rect">
            <a:avLst/>
          </a:prstGeom>
          <a:noFill/>
        </p:spPr>
        <p:txBody>
          <a:bodyPr wrap="square" rtlCol="0">
            <a:spAutoFit/>
          </a:bodyPr>
          <a:lstStyle/>
          <a:p>
            <a:pPr defTabSz="457200"/>
            <a:r>
              <a:rPr lang="en-US" dirty="0">
                <a:solidFill>
                  <a:prstClr val="black"/>
                </a:solidFill>
                <a:latin typeface="Corbel" panose="020B0503020204020204"/>
              </a:rPr>
              <a:t>Great Wall of China</a:t>
            </a:r>
            <a:endParaRPr lang="bg-BG" dirty="0">
              <a:solidFill>
                <a:prstClr val="black"/>
              </a:solidFill>
              <a:latin typeface="Corbel" panose="020B0503020204020204"/>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2CECE"/>
                </a:solidFill>
                <a:effectLst/>
                <a:uLnTx/>
                <a:uFillTx/>
                <a:latin typeface="Garamond" pitchFamily="34" charset="0"/>
                <a:ea typeface="Garamond" pitchFamily="34" charset="-122"/>
                <a:cs typeface="Garamond" pitchFamily="34" charset="-120"/>
              </a:rPr>
              <a:t>XIV Traditional Scientific Conference  </a:t>
            </a:r>
            <a:endParaRPr kumimoji="0" lang="en-US" sz="1100" b="0" i="0" u="none" strike="noStrike" kern="1200" cap="none" spc="0" normalizeH="0" baseline="0" noProof="0" dirty="0">
              <a:ln>
                <a:noFill/>
              </a:ln>
              <a:solidFill>
                <a:prstClr val="black"/>
              </a:solidFill>
              <a:effectLst/>
              <a:uLnTx/>
              <a:uFillTx/>
              <a:latin typeface="Garamond" panose="020204040303010108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FFFF"/>
                </a:solidFill>
                <a:effectLst/>
                <a:uLnTx/>
                <a:uFillTx/>
                <a:latin typeface="Garamond" pitchFamily="34" charset="0"/>
                <a:ea typeface="Garamond" pitchFamily="34" charset="-122"/>
                <a:cs typeface="Garamond" pitchFamily="34" charset="-120"/>
              </a:rPr>
              <a:t>New Horizons: Digital Economy and Responses to a Changing World</a:t>
            </a:r>
            <a:endParaRPr kumimoji="0" lang="en-US" sz="1100" b="0" i="0" u="none" strike="noStrike" kern="1200" cap="none" spc="0" normalizeH="0" baseline="0" noProof="0" dirty="0">
              <a:ln>
                <a:noFill/>
              </a:ln>
              <a:solidFill>
                <a:prstClr val="black"/>
              </a:solidFill>
              <a:effectLst/>
              <a:uLnTx/>
              <a:uFillTx/>
              <a:latin typeface="Garamond" panose="02020404030301010803"/>
              <a:ea typeface="+mn-ea"/>
              <a:cs typeface="+mn-cs"/>
            </a:endParaRPr>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8" name="Shape 5"/>
          <p:cNvSpPr/>
          <p:nvPr/>
        </p:nvSpPr>
        <p:spPr>
          <a:xfrm>
            <a:off x="0" y="1078992"/>
            <a:ext cx="12161520" cy="621792"/>
          </a:xfrm>
          <a:prstGeom prst="rect">
            <a:avLst/>
          </a:prstGeom>
          <a:solidFill>
            <a:srgbClr val="A52A2A"/>
          </a:solidFill>
          <a:ln w="12700">
            <a:solidFill>
              <a:srgbClr val="A52A2A"/>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9" name="Shape 6"/>
          <p:cNvSpPr/>
          <p:nvPr/>
        </p:nvSpPr>
        <p:spPr>
          <a:xfrm>
            <a:off x="0" y="1078992"/>
            <a:ext cx="109728" cy="621792"/>
          </a:xfrm>
          <a:prstGeom prst="rect">
            <a:avLst/>
          </a:prstGeom>
          <a:solidFill>
            <a:srgbClr val="C0272D"/>
          </a:solidFill>
          <a:ln w="12700">
            <a:solidFill>
              <a:srgbClr val="C0272D"/>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10" name="Text 7"/>
          <p:cNvSpPr/>
          <p:nvPr/>
        </p:nvSpPr>
        <p:spPr>
          <a:xfrm>
            <a:off x="256032" y="1078992"/>
            <a:ext cx="11795760" cy="621792"/>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FFFFFF"/>
                </a:solidFill>
                <a:effectLst/>
                <a:uLnTx/>
                <a:uFillTx/>
                <a:latin typeface="Garamond" pitchFamily="34" charset="0"/>
                <a:ea typeface="Garamond" pitchFamily="34" charset="-122"/>
                <a:cs typeface="Garamond" pitchFamily="34" charset="-120"/>
              </a:rPr>
              <a:t>1. Introduction &amp; Research Problem</a:t>
            </a:r>
            <a:endParaRPr kumimoji="0" lang="en-US" sz="2100" b="0" i="0" u="none" strike="noStrike" kern="1200" cap="none" spc="0" normalizeH="0" baseline="0" noProof="0" dirty="0">
              <a:ln>
                <a:noFill/>
              </a:ln>
              <a:solidFill>
                <a:prstClr val="black"/>
              </a:solidFill>
              <a:effectLst/>
              <a:uLnTx/>
              <a:uFillTx/>
              <a:latin typeface="Garamond" panose="02020404030301010803"/>
              <a:ea typeface="+mn-ea"/>
              <a:cs typeface="+mn-cs"/>
            </a:endParaRPr>
          </a:p>
        </p:txBody>
      </p:sp>
      <p:sp>
        <p:nvSpPr>
          <p:cNvPr id="16" name="TextBox 15">
            <a:extLst>
              <a:ext uri="{FF2B5EF4-FFF2-40B4-BE49-F238E27FC236}">
                <a16:creationId xmlns:a16="http://schemas.microsoft.com/office/drawing/2014/main" id="{EBBF04D9-F6F4-44A0-B42B-519040AEE2DE}"/>
              </a:ext>
            </a:extLst>
          </p:cNvPr>
          <p:cNvSpPr txBox="1"/>
          <p:nvPr/>
        </p:nvSpPr>
        <p:spPr>
          <a:xfrm>
            <a:off x="814915" y="2195820"/>
            <a:ext cx="10301817" cy="18466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aramond" panose="02020404030301010803" pitchFamily="18" charset="0"/>
                <a:ea typeface="+mn-ea"/>
                <a:cs typeface="Times New Roman" panose="02020603050405020304" pitchFamily="18" charset="0"/>
              </a:rPr>
              <a:t>Relevance and Social Significance of the topic: Accounting Models for Recognition and Measurement of Heritage Assets In Financial Statements of Public Sector Entities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1" u="none" strike="noStrike" kern="1200" cap="none" spc="0" normalizeH="0" baseline="0" noProof="0" dirty="0">
              <a:ln>
                <a:noFill/>
              </a:ln>
              <a:solidFill>
                <a:prstClr val="black"/>
              </a:solidFill>
              <a:effectLst/>
              <a:uLnTx/>
              <a:uFillTx/>
              <a:latin typeface="Garamond" panose="02020404030301010803"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g-BG"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TextBox 17">
            <a:extLst>
              <a:ext uri="{FF2B5EF4-FFF2-40B4-BE49-F238E27FC236}">
                <a16:creationId xmlns:a16="http://schemas.microsoft.com/office/drawing/2014/main" id="{683A9128-1A98-49CE-BD15-1A8ACB975BF2}"/>
              </a:ext>
            </a:extLst>
          </p:cNvPr>
          <p:cNvSpPr txBox="1"/>
          <p:nvPr/>
        </p:nvSpPr>
        <p:spPr>
          <a:xfrm>
            <a:off x="814916" y="3785569"/>
            <a:ext cx="10301816" cy="156966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Garamond" panose="02020404030301010803"/>
                <a:ea typeface="+mn-ea"/>
                <a:cs typeface="+mn-cs"/>
              </a:rPr>
              <a:t>In Bulgaria there is no national accounting standard for heritage assets. In addition, there is no IPSAS, specifically for heritage assets. For example, in the new IPSAS 45 Property, Facilities and Equipment, which replaced IPSAS 17 from the beginning of 2025 the problems related to heritage assets are only marked without depth. </a:t>
            </a:r>
            <a:endParaRPr kumimoji="0" lang="bg-BG" sz="2400" b="0" i="0" u="none" strike="noStrike" kern="1200" cap="none" spc="0" normalizeH="0" baseline="0" noProof="0" dirty="0">
              <a:ln>
                <a:noFill/>
              </a:ln>
              <a:solidFill>
                <a:prstClr val="black"/>
              </a:solidFill>
              <a:effectLst/>
              <a:uLnTx/>
              <a:uFillTx/>
              <a:latin typeface="Garamond" panose="02020404030301010803"/>
              <a:ea typeface="+mn-ea"/>
              <a:cs typeface="+mn-cs"/>
            </a:endParaRPr>
          </a:p>
        </p:txBody>
      </p:sp>
    </p:spTree>
    <p:extLst>
      <p:ext uri="{BB962C8B-B14F-4D97-AF65-F5344CB8AC3E}">
        <p14:creationId xmlns:p14="http://schemas.microsoft.com/office/powerpoint/2010/main" val="1249099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2">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endParaRPr lang="bg-BG"/>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endParaRPr lang="bg-BG"/>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endParaRPr lang="bg-BG"/>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indent="0">
              <a:buNone/>
            </a:pPr>
            <a:r>
              <a:rPr lang="en-US" sz="1100" dirty="0">
                <a:solidFill>
                  <a:srgbClr val="F2CECE"/>
                </a:solidFill>
                <a:latin typeface="Garamond" pitchFamily="34" charset="0"/>
                <a:ea typeface="Garamond" pitchFamily="34" charset="-122"/>
                <a:cs typeface="Garamond" pitchFamily="34" charset="-120"/>
              </a:rPr>
              <a:t>XIV Traditional Scientific Conference  </a:t>
            </a:r>
            <a:endParaRPr lang="en-US" sz="1100" dirty="0"/>
          </a:p>
          <a:p>
            <a:pPr marL="0" indent="0">
              <a:buNone/>
            </a:pPr>
            <a:r>
              <a:rPr lang="en-US" sz="1300" b="1" dirty="0">
                <a:solidFill>
                  <a:srgbClr val="FFFFFF"/>
                </a:solidFill>
                <a:latin typeface="Garamond" pitchFamily="34" charset="0"/>
                <a:ea typeface="Garamond" pitchFamily="34" charset="-122"/>
                <a:cs typeface="Garamond" pitchFamily="34" charset="-120"/>
              </a:rPr>
              <a:t>New Horizons: Digital Economy and Responses to a Changing World</a:t>
            </a:r>
            <a:endParaRPr lang="en-US" sz="1100" dirty="0"/>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endParaRPr lang="bg-BG"/>
          </a:p>
        </p:txBody>
      </p:sp>
      <p:sp>
        <p:nvSpPr>
          <p:cNvPr id="8" name="Shape 5"/>
          <p:cNvSpPr/>
          <p:nvPr/>
        </p:nvSpPr>
        <p:spPr>
          <a:xfrm>
            <a:off x="0" y="1078992"/>
            <a:ext cx="12161520" cy="621792"/>
          </a:xfrm>
          <a:prstGeom prst="rect">
            <a:avLst/>
          </a:prstGeom>
          <a:solidFill>
            <a:srgbClr val="A52A2A"/>
          </a:solidFill>
          <a:ln w="12700">
            <a:solidFill>
              <a:srgbClr val="A52A2A"/>
            </a:solidFill>
            <a:prstDash val="solid"/>
          </a:ln>
        </p:spPr>
        <p:txBody>
          <a:bodyPr/>
          <a:lstStyle/>
          <a:p>
            <a:endParaRPr lang="bg-BG"/>
          </a:p>
        </p:txBody>
      </p:sp>
      <p:sp>
        <p:nvSpPr>
          <p:cNvPr id="9" name="Shape 6"/>
          <p:cNvSpPr/>
          <p:nvPr/>
        </p:nvSpPr>
        <p:spPr>
          <a:xfrm>
            <a:off x="0" y="1078992"/>
            <a:ext cx="109728" cy="621792"/>
          </a:xfrm>
          <a:prstGeom prst="rect">
            <a:avLst/>
          </a:prstGeom>
          <a:solidFill>
            <a:srgbClr val="C0272D"/>
          </a:solidFill>
          <a:ln w="12700">
            <a:solidFill>
              <a:srgbClr val="C0272D"/>
            </a:solidFill>
            <a:prstDash val="solid"/>
          </a:ln>
        </p:spPr>
        <p:txBody>
          <a:bodyPr/>
          <a:lstStyle/>
          <a:p>
            <a:endParaRPr lang="bg-BG"/>
          </a:p>
        </p:txBody>
      </p:sp>
      <p:sp>
        <p:nvSpPr>
          <p:cNvPr id="10" name="Text 7"/>
          <p:cNvSpPr/>
          <p:nvPr/>
        </p:nvSpPr>
        <p:spPr>
          <a:xfrm>
            <a:off x="256032" y="1078992"/>
            <a:ext cx="11795760" cy="621792"/>
          </a:xfrm>
          <a:prstGeom prst="rect">
            <a:avLst/>
          </a:prstGeom>
          <a:noFill/>
          <a:ln/>
        </p:spPr>
        <p:txBody>
          <a:bodyPr wrap="square" lIns="0" tIns="0" rIns="0" bIns="0" rtlCol="0" anchor="ctr"/>
          <a:lstStyle/>
          <a:p>
            <a:pPr marL="0" indent="0" algn="l">
              <a:buNone/>
            </a:pPr>
            <a:r>
              <a:rPr lang="en-US" sz="2100" b="1" dirty="0">
                <a:solidFill>
                  <a:srgbClr val="FFFFFF"/>
                </a:solidFill>
                <a:latin typeface="Garamond" pitchFamily="34" charset="0"/>
                <a:ea typeface="Garamond" pitchFamily="34" charset="-122"/>
                <a:cs typeface="Garamond" pitchFamily="34" charset="-120"/>
              </a:rPr>
              <a:t>2. Scientific Goal </a:t>
            </a:r>
          </a:p>
        </p:txBody>
      </p:sp>
      <p:sp>
        <p:nvSpPr>
          <p:cNvPr id="16" name="TextBox 15">
            <a:extLst>
              <a:ext uri="{FF2B5EF4-FFF2-40B4-BE49-F238E27FC236}">
                <a16:creationId xmlns:a16="http://schemas.microsoft.com/office/drawing/2014/main" id="{EBBF04D9-F6F4-44A0-B42B-519040AEE2DE}"/>
              </a:ext>
            </a:extLst>
          </p:cNvPr>
          <p:cNvSpPr txBox="1"/>
          <p:nvPr/>
        </p:nvSpPr>
        <p:spPr>
          <a:xfrm>
            <a:off x="814915" y="2195820"/>
            <a:ext cx="10301817" cy="1846659"/>
          </a:xfrm>
          <a:prstGeom prst="rect">
            <a:avLst/>
          </a:prstGeom>
          <a:noFill/>
        </p:spPr>
        <p:txBody>
          <a:bodyPr wrap="square" rtlCol="0">
            <a:spAutoFit/>
          </a:bodyPr>
          <a:lstStyle/>
          <a:p>
            <a:r>
              <a:rPr lang="en-US" sz="2400" b="1" dirty="0">
                <a:latin typeface="Garamond" panose="02020404030301010803" pitchFamily="18" charset="0"/>
                <a:cs typeface="Times New Roman" panose="02020603050405020304" pitchFamily="18" charset="0"/>
              </a:rPr>
              <a:t>Scientific Goal of the topic: Accounting Models for Recognition and Measurement of Heritage Assets In Financial Statements of Public Sector Entities</a:t>
            </a:r>
          </a:p>
          <a:p>
            <a:pPr algn="ctr"/>
            <a:endParaRPr lang="en-US" sz="2400" b="1" i="1" dirty="0">
              <a:latin typeface="Garamond" panose="02020404030301010803" pitchFamily="18" charset="0"/>
              <a:cs typeface="Times New Roman" panose="02020603050405020304" pitchFamily="18" charset="0"/>
            </a:endParaRPr>
          </a:p>
          <a:p>
            <a:pPr algn="ctr"/>
            <a:endParaRPr lang="bg-BG" b="1" i="1" dirty="0">
              <a:latin typeface="Times New Roman" panose="02020603050405020304" pitchFamily="18" charset="0"/>
              <a:cs typeface="Times New Roman" panose="02020603050405020304" pitchFamily="18" charset="0"/>
            </a:endParaRPr>
          </a:p>
        </p:txBody>
      </p:sp>
      <p:sp>
        <p:nvSpPr>
          <p:cNvPr id="18" name="TextBox 17">
            <a:extLst>
              <a:ext uri="{FF2B5EF4-FFF2-40B4-BE49-F238E27FC236}">
                <a16:creationId xmlns:a16="http://schemas.microsoft.com/office/drawing/2014/main" id="{683A9128-1A98-49CE-BD15-1A8ACB975BF2}"/>
              </a:ext>
            </a:extLst>
          </p:cNvPr>
          <p:cNvSpPr txBox="1"/>
          <p:nvPr/>
        </p:nvSpPr>
        <p:spPr>
          <a:xfrm>
            <a:off x="814916" y="3785569"/>
            <a:ext cx="10301816" cy="1200329"/>
          </a:xfrm>
          <a:prstGeom prst="rect">
            <a:avLst/>
          </a:prstGeom>
          <a:noFill/>
        </p:spPr>
        <p:txBody>
          <a:bodyPr wrap="square" rtlCol="0">
            <a:spAutoFit/>
          </a:bodyPr>
          <a:lstStyle/>
          <a:p>
            <a:pPr algn="just"/>
            <a:r>
              <a:rPr lang="en-US" sz="2400" dirty="0"/>
              <a:t>To use the results of the research as a fundament for discussions with the national regulatory authorities for improvement of the financial accounting in the public sector in international aspect.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2CECE"/>
                </a:solidFill>
                <a:effectLst/>
                <a:uLnTx/>
                <a:uFillTx/>
                <a:latin typeface="Garamond" pitchFamily="34" charset="0"/>
                <a:ea typeface="Garamond" pitchFamily="34" charset="-122"/>
                <a:cs typeface="Garamond" pitchFamily="34" charset="-120"/>
              </a:rPr>
              <a:t>XIV Traditional Scientific Conference  </a:t>
            </a:r>
            <a:endParaRPr kumimoji="0" lang="en-US" sz="1100" b="0" i="0" u="none" strike="noStrike" kern="1200" cap="none" spc="0" normalizeH="0" baseline="0" noProof="0" dirty="0">
              <a:ln>
                <a:noFill/>
              </a:ln>
              <a:solidFill>
                <a:prstClr val="black"/>
              </a:solidFill>
              <a:effectLst/>
              <a:uLnTx/>
              <a:uFillTx/>
              <a:latin typeface="Garamond" panose="020204040303010108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FFFF"/>
                </a:solidFill>
                <a:effectLst/>
                <a:uLnTx/>
                <a:uFillTx/>
                <a:latin typeface="Garamond" pitchFamily="34" charset="0"/>
                <a:ea typeface="Garamond" pitchFamily="34" charset="-122"/>
                <a:cs typeface="Garamond" pitchFamily="34" charset="-120"/>
              </a:rPr>
              <a:t>New Horizons: Digital Economy and Responses to a Changing World</a:t>
            </a:r>
            <a:endParaRPr kumimoji="0" lang="en-US" sz="1100" b="0" i="0" u="none" strike="noStrike" kern="1200" cap="none" spc="0" normalizeH="0" baseline="0" noProof="0" dirty="0">
              <a:ln>
                <a:noFill/>
              </a:ln>
              <a:solidFill>
                <a:prstClr val="black"/>
              </a:solidFill>
              <a:effectLst/>
              <a:uLnTx/>
              <a:uFillTx/>
              <a:latin typeface="Garamond" panose="02020404030301010803"/>
              <a:ea typeface="+mn-ea"/>
              <a:cs typeface="+mn-cs"/>
            </a:endParaRPr>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8" name="Shape 5"/>
          <p:cNvSpPr/>
          <p:nvPr/>
        </p:nvSpPr>
        <p:spPr>
          <a:xfrm>
            <a:off x="0" y="1078992"/>
            <a:ext cx="12161520" cy="621792"/>
          </a:xfrm>
          <a:prstGeom prst="rect">
            <a:avLst/>
          </a:prstGeom>
          <a:solidFill>
            <a:srgbClr val="A52A2A"/>
          </a:solidFill>
          <a:ln w="12700">
            <a:solidFill>
              <a:srgbClr val="A52A2A"/>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9" name="Shape 6"/>
          <p:cNvSpPr/>
          <p:nvPr/>
        </p:nvSpPr>
        <p:spPr>
          <a:xfrm>
            <a:off x="0" y="1078992"/>
            <a:ext cx="109728" cy="621792"/>
          </a:xfrm>
          <a:prstGeom prst="rect">
            <a:avLst/>
          </a:prstGeom>
          <a:solidFill>
            <a:srgbClr val="C0272D"/>
          </a:solidFill>
          <a:ln w="12700">
            <a:solidFill>
              <a:srgbClr val="C0272D"/>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10" name="Text 7"/>
          <p:cNvSpPr/>
          <p:nvPr/>
        </p:nvSpPr>
        <p:spPr>
          <a:xfrm>
            <a:off x="256032" y="1078992"/>
            <a:ext cx="11795760" cy="621792"/>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100" b="1" dirty="0">
                <a:solidFill>
                  <a:srgbClr val="FFFFFF"/>
                </a:solidFill>
                <a:latin typeface="Garamond" pitchFamily="34" charset="0"/>
                <a:ea typeface="Garamond" pitchFamily="34" charset="-122"/>
                <a:cs typeface="Garamond" pitchFamily="34" charset="-120"/>
              </a:rPr>
              <a:t>3. Expected Results  </a:t>
            </a:r>
          </a:p>
        </p:txBody>
      </p:sp>
      <p:sp>
        <p:nvSpPr>
          <p:cNvPr id="16" name="TextBox 15">
            <a:extLst>
              <a:ext uri="{FF2B5EF4-FFF2-40B4-BE49-F238E27FC236}">
                <a16:creationId xmlns:a16="http://schemas.microsoft.com/office/drawing/2014/main" id="{EBBF04D9-F6F4-44A0-B42B-519040AEE2DE}"/>
              </a:ext>
            </a:extLst>
          </p:cNvPr>
          <p:cNvSpPr txBox="1"/>
          <p:nvPr/>
        </p:nvSpPr>
        <p:spPr>
          <a:xfrm>
            <a:off x="814915" y="2195820"/>
            <a:ext cx="10301817" cy="184665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aramond" panose="02020404030301010803" pitchFamily="18" charset="0"/>
                <a:ea typeface="+mn-ea"/>
                <a:cs typeface="Times New Roman" panose="02020603050405020304" pitchFamily="18" charset="0"/>
              </a:rPr>
              <a:t>Expected Results of the topic: Accounting Models for Recognition and Measurement of Heritage Assets In Financial Statements of Public Sector Entities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1" u="none" strike="noStrike" kern="1200" cap="none" spc="0" normalizeH="0" baseline="0" noProof="0" dirty="0">
              <a:ln>
                <a:noFill/>
              </a:ln>
              <a:solidFill>
                <a:prstClr val="black"/>
              </a:solidFill>
              <a:effectLst/>
              <a:uLnTx/>
              <a:uFillTx/>
              <a:latin typeface="Garamond" panose="02020404030301010803"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g-BG"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8" name="TextBox 17">
            <a:extLst>
              <a:ext uri="{FF2B5EF4-FFF2-40B4-BE49-F238E27FC236}">
                <a16:creationId xmlns:a16="http://schemas.microsoft.com/office/drawing/2014/main" id="{683A9128-1A98-49CE-BD15-1A8ACB975BF2}"/>
              </a:ext>
            </a:extLst>
          </p:cNvPr>
          <p:cNvSpPr txBox="1"/>
          <p:nvPr/>
        </p:nvSpPr>
        <p:spPr>
          <a:xfrm>
            <a:off x="814916" y="3785569"/>
            <a:ext cx="10301816"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Garamond" panose="02020404030301010803"/>
                <a:ea typeface="+mn-ea"/>
                <a:cs typeface="+mn-cs"/>
              </a:rPr>
              <a:t>The adaptation of the new accounting model in the activities of public sector entities in Bulgaria will improve the effectiveness and efficiency of accounting policies in the context of the use of heritage assets for the benefit of society.</a:t>
            </a:r>
          </a:p>
        </p:txBody>
      </p:sp>
    </p:spTree>
    <p:extLst>
      <p:ext uri="{BB962C8B-B14F-4D97-AF65-F5344CB8AC3E}">
        <p14:creationId xmlns:p14="http://schemas.microsoft.com/office/powerpoint/2010/main" val="3241672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a:ln>
                  <a:noFill/>
                </a:ln>
                <a:solidFill>
                  <a:srgbClr val="F2CECE"/>
                </a:solidFill>
                <a:effectLst/>
                <a:uLnTx/>
                <a:uFillTx/>
                <a:latin typeface="Garamond" pitchFamily="34" charset="0"/>
                <a:ea typeface="Garamond" pitchFamily="34" charset="-122"/>
                <a:cs typeface="Garamond" pitchFamily="34" charset="-120"/>
              </a:rPr>
              <a:t>XIV Traditional Scientific Conference  </a:t>
            </a:r>
            <a:endParaRPr kumimoji="0" lang="en-US" sz="1100" b="0" i="0" u="none" strike="noStrike" kern="1200" cap="none" spc="0" normalizeH="0" baseline="0" noProof="0" dirty="0">
              <a:ln>
                <a:noFill/>
              </a:ln>
              <a:solidFill>
                <a:prstClr val="black"/>
              </a:solidFill>
              <a:effectLst/>
              <a:uLnTx/>
              <a:uFillTx/>
              <a:latin typeface="Garamond" panose="020204040303010108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1200" cap="none" spc="0" normalizeH="0" baseline="0" noProof="0" dirty="0">
                <a:ln>
                  <a:noFill/>
                </a:ln>
                <a:solidFill>
                  <a:srgbClr val="FFFFFF"/>
                </a:solidFill>
                <a:effectLst/>
                <a:uLnTx/>
                <a:uFillTx/>
                <a:latin typeface="Garamond" pitchFamily="34" charset="0"/>
                <a:ea typeface="Garamond" pitchFamily="34" charset="-122"/>
                <a:cs typeface="Garamond" pitchFamily="34" charset="-120"/>
              </a:rPr>
              <a:t>New Horizons: Digital Economy and Responses to a Changing World</a:t>
            </a:r>
            <a:endParaRPr kumimoji="0" lang="en-US" sz="1100" b="0" i="0" u="none" strike="noStrike" kern="1200" cap="none" spc="0" normalizeH="0" baseline="0" noProof="0" dirty="0">
              <a:ln>
                <a:noFill/>
              </a:ln>
              <a:solidFill>
                <a:prstClr val="black"/>
              </a:solidFill>
              <a:effectLst/>
              <a:uLnTx/>
              <a:uFillTx/>
              <a:latin typeface="Garamond" panose="02020404030301010803"/>
              <a:ea typeface="+mn-ea"/>
              <a:cs typeface="+mn-cs"/>
            </a:endParaRPr>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8" name="Shape 5"/>
          <p:cNvSpPr/>
          <p:nvPr/>
        </p:nvSpPr>
        <p:spPr>
          <a:xfrm>
            <a:off x="0" y="1078992"/>
            <a:ext cx="12161520" cy="621792"/>
          </a:xfrm>
          <a:prstGeom prst="rect">
            <a:avLst/>
          </a:prstGeom>
          <a:solidFill>
            <a:srgbClr val="A52A2A"/>
          </a:solidFill>
          <a:ln w="12700">
            <a:solidFill>
              <a:srgbClr val="A52A2A"/>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9" name="Shape 6"/>
          <p:cNvSpPr/>
          <p:nvPr/>
        </p:nvSpPr>
        <p:spPr>
          <a:xfrm>
            <a:off x="0" y="1078992"/>
            <a:ext cx="109728" cy="621792"/>
          </a:xfrm>
          <a:prstGeom prst="rect">
            <a:avLst/>
          </a:prstGeom>
          <a:solidFill>
            <a:srgbClr val="C0272D"/>
          </a:solidFill>
          <a:ln w="12700">
            <a:solidFill>
              <a:srgbClr val="C0272D"/>
            </a:solidFill>
            <a:prstDash val="soli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g-BG" sz="1800" b="0" i="0" u="none" strike="noStrike" kern="1200" cap="none" spc="0" normalizeH="0" baseline="0" noProof="0">
              <a:ln>
                <a:noFill/>
              </a:ln>
              <a:solidFill>
                <a:prstClr val="black"/>
              </a:solidFill>
              <a:effectLst/>
              <a:uLnTx/>
              <a:uFillTx/>
              <a:latin typeface="Garamond" panose="02020404030301010803"/>
              <a:ea typeface="+mn-ea"/>
              <a:cs typeface="+mn-cs"/>
            </a:endParaRPr>
          </a:p>
        </p:txBody>
      </p:sp>
      <p:sp>
        <p:nvSpPr>
          <p:cNvPr id="10" name="Text 7"/>
          <p:cNvSpPr/>
          <p:nvPr/>
        </p:nvSpPr>
        <p:spPr>
          <a:xfrm>
            <a:off x="256032" y="1078992"/>
            <a:ext cx="11795760" cy="621792"/>
          </a:xfrm>
          <a:prstGeom prst="rect">
            <a:avLst/>
          </a:prstGeom>
          <a:noFill/>
          <a:ln/>
        </p:spPr>
        <p:txBody>
          <a:bodyPr wrap="square"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100" b="1" i="0" u="none" strike="noStrike" kern="1200" cap="none" spc="0" normalizeH="0" baseline="0" noProof="0" dirty="0">
                <a:ln>
                  <a:noFill/>
                </a:ln>
                <a:solidFill>
                  <a:srgbClr val="FFFFFF"/>
                </a:solidFill>
                <a:effectLst/>
                <a:uLnTx/>
                <a:uFillTx/>
                <a:latin typeface="Garamond" pitchFamily="34" charset="0"/>
                <a:ea typeface="Garamond" pitchFamily="34" charset="-122"/>
                <a:cs typeface="Garamond" pitchFamily="34" charset="-120"/>
              </a:rPr>
              <a:t>4. Theoretical Framework</a:t>
            </a:r>
          </a:p>
        </p:txBody>
      </p:sp>
      <p:sp>
        <p:nvSpPr>
          <p:cNvPr id="16" name="TextBox 15">
            <a:extLst>
              <a:ext uri="{FF2B5EF4-FFF2-40B4-BE49-F238E27FC236}">
                <a16:creationId xmlns:a16="http://schemas.microsoft.com/office/drawing/2014/main" id="{EBBF04D9-F6F4-44A0-B42B-519040AEE2DE}"/>
              </a:ext>
            </a:extLst>
          </p:cNvPr>
          <p:cNvSpPr txBox="1"/>
          <p:nvPr/>
        </p:nvSpPr>
        <p:spPr>
          <a:xfrm>
            <a:off x="814915" y="1712878"/>
            <a:ext cx="10301817" cy="258532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Garamond" panose="02020404030301010803" pitchFamily="18" charset="0"/>
                <a:ea typeface="+mn-ea"/>
                <a:cs typeface="Times New Roman" panose="02020603050405020304" pitchFamily="18" charset="0"/>
              </a:rPr>
              <a:t>This research is based on developed by Prof. Daniela </a:t>
            </a:r>
            <a:r>
              <a:rPr kumimoji="0" lang="en-US" sz="2400" b="1" i="0" u="none" strike="noStrike" kern="1200" cap="none" spc="0" normalizeH="0" baseline="0" noProof="0" dirty="0" err="1">
                <a:ln>
                  <a:noFill/>
                </a:ln>
                <a:solidFill>
                  <a:prstClr val="black"/>
                </a:solidFill>
                <a:effectLst/>
                <a:uLnTx/>
                <a:uFillTx/>
                <a:latin typeface="Garamond" panose="02020404030301010803" pitchFamily="18" charset="0"/>
                <a:ea typeface="+mn-ea"/>
                <a:cs typeface="Times New Roman" panose="02020603050405020304" pitchFamily="18" charset="0"/>
              </a:rPr>
              <a:t>Feschiyan</a:t>
            </a:r>
            <a:r>
              <a:rPr kumimoji="0" lang="en-US" sz="2400" b="1" i="0" u="none" strike="noStrike" kern="1200" cap="none" spc="0" normalizeH="0" baseline="0" noProof="0" dirty="0">
                <a:ln>
                  <a:noFill/>
                </a:ln>
                <a:solidFill>
                  <a:prstClr val="black"/>
                </a:solidFill>
                <a:effectLst/>
                <a:uLnTx/>
                <a:uFillTx/>
                <a:latin typeface="Garamond" panose="02020404030301010803" pitchFamily="18" charset="0"/>
                <a:ea typeface="+mn-ea"/>
                <a:cs typeface="Times New Roman" panose="02020603050405020304" pitchFamily="18" charset="0"/>
              </a:rPr>
              <a:t>, Ph.D., in 2025, a two-component, conceptually based, standardized model for the accounting treatment of tangible heritage assets.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dirty="0">
              <a:ln>
                <a:noFill/>
              </a:ln>
              <a:solidFill>
                <a:prstClr val="black"/>
              </a:solidFill>
              <a:effectLst/>
              <a:uLnTx/>
              <a:uFillTx/>
              <a:latin typeface="Garamond" panose="02020404030301010803"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u="none" strike="noStrike" kern="1200" cap="none" spc="0" normalizeH="0" baseline="0" noProof="0" dirty="0">
                <a:ln>
                  <a:noFill/>
                </a:ln>
                <a:solidFill>
                  <a:prstClr val="black"/>
                </a:solidFill>
                <a:effectLst/>
                <a:uLnTx/>
                <a:uFillTx/>
                <a:latin typeface="Garamond" panose="02020404030301010803" pitchFamily="18" charset="0"/>
                <a:ea typeface="+mn-ea"/>
                <a:cs typeface="Times New Roman" panose="02020603050405020304" pitchFamily="18" charset="0"/>
              </a:rPr>
              <a:t>The two-component standardized model includes: </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1" u="none" strike="noStrike" kern="1200" cap="none" spc="0" normalizeH="0" baseline="0" noProof="0" dirty="0">
              <a:ln>
                <a:noFill/>
              </a:ln>
              <a:solidFill>
                <a:prstClr val="black"/>
              </a:solidFill>
              <a:effectLst/>
              <a:uLnTx/>
              <a:uFillTx/>
              <a:latin typeface="Garamond" panose="02020404030301010803"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bg-BG" sz="1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14" name="TextBox 13">
            <a:extLst>
              <a:ext uri="{FF2B5EF4-FFF2-40B4-BE49-F238E27FC236}">
                <a16:creationId xmlns:a16="http://schemas.microsoft.com/office/drawing/2014/main" id="{B35E534C-04FA-46DE-8846-42AAC4B77065}"/>
              </a:ext>
            </a:extLst>
          </p:cNvPr>
          <p:cNvSpPr txBox="1"/>
          <p:nvPr/>
        </p:nvSpPr>
        <p:spPr>
          <a:xfrm>
            <a:off x="721781" y="3555873"/>
            <a:ext cx="10041464" cy="2677656"/>
          </a:xfrm>
          <a:prstGeom prst="rect">
            <a:avLst/>
          </a:prstGeom>
          <a:noFill/>
        </p:spPr>
        <p:txBody>
          <a:bodyPr wrap="square">
            <a:spAutoFit/>
          </a:bodyPr>
          <a:lstStyle/>
          <a:p>
            <a:pPr marL="285750" indent="-285750" algn="just">
              <a:buFont typeface="Arial" panose="020B0604020202020204" pitchFamily="34" charset="0"/>
              <a:buChar char="•"/>
            </a:pPr>
            <a:r>
              <a:rPr lang="en-US" sz="2400" dirty="0"/>
              <a:t>Presentation of financial information about tangible heritage assets in the general purpose financial reports - it should necessarily meet the definition of assets and the criteria for recognition.</a:t>
            </a:r>
          </a:p>
          <a:p>
            <a:pPr marL="285750" indent="-285750" algn="just">
              <a:buFont typeface="Arial" panose="020B0604020202020204" pitchFamily="34" charset="0"/>
              <a:buChar char="•"/>
            </a:pPr>
            <a:r>
              <a:rPr lang="en-US" sz="2400" dirty="0"/>
              <a:t>Integration of non-financial information of the tangible heritage assets in the general purpose financial reports – it is necessary that they should meet the definition of asset, but not the recognition criteria. This includes the part of the tangible heritage assets that cannot be measured.</a:t>
            </a:r>
          </a:p>
        </p:txBody>
      </p:sp>
    </p:spTree>
    <p:extLst>
      <p:ext uri="{BB962C8B-B14F-4D97-AF65-F5344CB8AC3E}">
        <p14:creationId xmlns:p14="http://schemas.microsoft.com/office/powerpoint/2010/main" val="16952332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3">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endParaRPr lang="bg-BG"/>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endParaRPr lang="bg-BG"/>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endParaRPr lang="bg-BG"/>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indent="0">
              <a:buNone/>
            </a:pPr>
            <a:r>
              <a:rPr lang="en-US" sz="1100" dirty="0">
                <a:solidFill>
                  <a:srgbClr val="F2CECE"/>
                </a:solidFill>
                <a:latin typeface="Garamond" pitchFamily="34" charset="0"/>
                <a:ea typeface="Garamond" pitchFamily="34" charset="-122"/>
                <a:cs typeface="Garamond" pitchFamily="34" charset="-120"/>
              </a:rPr>
              <a:t>XIV Traditional Scientific Conference  </a:t>
            </a:r>
            <a:endParaRPr lang="en-US" sz="1100" dirty="0"/>
          </a:p>
          <a:p>
            <a:pPr marL="0" indent="0">
              <a:buNone/>
            </a:pPr>
            <a:r>
              <a:rPr lang="en-US" sz="1300" b="1" dirty="0">
                <a:solidFill>
                  <a:srgbClr val="FFFFFF"/>
                </a:solidFill>
                <a:latin typeface="Garamond" pitchFamily="34" charset="0"/>
                <a:ea typeface="Garamond" pitchFamily="34" charset="-122"/>
                <a:cs typeface="Garamond" pitchFamily="34" charset="-120"/>
              </a:rPr>
              <a:t>New Horizons: Digital Economy and Responses to a Changing World</a:t>
            </a:r>
            <a:endParaRPr lang="en-US" sz="1100" dirty="0"/>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endParaRPr lang="bg-BG"/>
          </a:p>
        </p:txBody>
      </p:sp>
      <p:sp>
        <p:nvSpPr>
          <p:cNvPr id="8" name="Shape 5"/>
          <p:cNvSpPr/>
          <p:nvPr/>
        </p:nvSpPr>
        <p:spPr>
          <a:xfrm>
            <a:off x="0" y="1078992"/>
            <a:ext cx="12161520" cy="621792"/>
          </a:xfrm>
          <a:prstGeom prst="rect">
            <a:avLst/>
          </a:prstGeom>
          <a:solidFill>
            <a:srgbClr val="A52A2A"/>
          </a:solidFill>
          <a:ln w="12700">
            <a:solidFill>
              <a:srgbClr val="A52A2A"/>
            </a:solidFill>
            <a:prstDash val="solid"/>
          </a:ln>
        </p:spPr>
        <p:txBody>
          <a:bodyPr/>
          <a:lstStyle/>
          <a:p>
            <a:endParaRPr lang="bg-BG"/>
          </a:p>
        </p:txBody>
      </p:sp>
      <p:sp>
        <p:nvSpPr>
          <p:cNvPr id="9" name="Shape 6"/>
          <p:cNvSpPr/>
          <p:nvPr/>
        </p:nvSpPr>
        <p:spPr>
          <a:xfrm>
            <a:off x="0" y="1078992"/>
            <a:ext cx="109728" cy="621792"/>
          </a:xfrm>
          <a:prstGeom prst="rect">
            <a:avLst/>
          </a:prstGeom>
          <a:solidFill>
            <a:srgbClr val="C0272D"/>
          </a:solidFill>
          <a:ln w="12700">
            <a:solidFill>
              <a:srgbClr val="C0272D"/>
            </a:solidFill>
            <a:prstDash val="solid"/>
          </a:ln>
        </p:spPr>
        <p:txBody>
          <a:bodyPr/>
          <a:lstStyle/>
          <a:p>
            <a:endParaRPr lang="bg-BG"/>
          </a:p>
        </p:txBody>
      </p:sp>
      <p:sp>
        <p:nvSpPr>
          <p:cNvPr id="10" name="Text 7"/>
          <p:cNvSpPr/>
          <p:nvPr/>
        </p:nvSpPr>
        <p:spPr>
          <a:xfrm>
            <a:off x="256032" y="1078992"/>
            <a:ext cx="11795760" cy="621792"/>
          </a:xfrm>
          <a:prstGeom prst="rect">
            <a:avLst/>
          </a:prstGeom>
          <a:noFill/>
          <a:ln/>
        </p:spPr>
        <p:txBody>
          <a:bodyPr wrap="square" lIns="0" tIns="0" rIns="0" bIns="0" rtlCol="0" anchor="ctr"/>
          <a:lstStyle/>
          <a:p>
            <a:r>
              <a:rPr lang="en-US" sz="2100" b="1" dirty="0">
                <a:solidFill>
                  <a:srgbClr val="FFFFFF"/>
                </a:solidFill>
                <a:latin typeface="Garamond" pitchFamily="34" charset="0"/>
                <a:ea typeface="Garamond" pitchFamily="34" charset="-122"/>
                <a:cs typeface="Garamond" pitchFamily="34" charset="-120"/>
              </a:rPr>
              <a:t>5. Research Objectives</a:t>
            </a:r>
            <a:r>
              <a:rPr lang="bg-BG" sz="2100" b="1" dirty="0">
                <a:solidFill>
                  <a:srgbClr val="FFFFFF"/>
                </a:solidFill>
                <a:latin typeface="Garamond" pitchFamily="34" charset="0"/>
                <a:ea typeface="Garamond" pitchFamily="34" charset="-122"/>
                <a:cs typeface="Garamond" pitchFamily="34" charset="-120"/>
              </a:rPr>
              <a:t> </a:t>
            </a:r>
            <a:r>
              <a:rPr lang="en-US" sz="2100" b="1" dirty="0">
                <a:solidFill>
                  <a:srgbClr val="FFFFFF"/>
                </a:solidFill>
                <a:latin typeface="Garamond" pitchFamily="34" charset="0"/>
                <a:ea typeface="Garamond" pitchFamily="34" charset="-122"/>
                <a:cs typeface="Garamond" pitchFamily="34" charset="-120"/>
              </a:rPr>
              <a:t>&amp; Thesis</a:t>
            </a:r>
            <a:endParaRPr lang="en-US" sz="2100" dirty="0"/>
          </a:p>
        </p:txBody>
      </p:sp>
      <p:sp>
        <p:nvSpPr>
          <p:cNvPr id="12" name="Text 9"/>
          <p:cNvSpPr/>
          <p:nvPr/>
        </p:nvSpPr>
        <p:spPr>
          <a:xfrm>
            <a:off x="771713" y="1406975"/>
            <a:ext cx="5907578" cy="4636008"/>
          </a:xfrm>
          <a:prstGeom prst="rect">
            <a:avLst/>
          </a:prstGeom>
          <a:noFill/>
          <a:ln/>
        </p:spPr>
        <p:txBody>
          <a:bodyPr wrap="square" rtlCol="0" anchor="t"/>
          <a:lstStyle/>
          <a:p>
            <a:pPr marL="342900" indent="-342900">
              <a:spcAft>
                <a:spcPts val="800"/>
              </a:spcAft>
              <a:buSzPct val="100000"/>
              <a:buChar char="•"/>
            </a:pPr>
            <a:endParaRPr lang="en-US" sz="1500" b="1" dirty="0">
              <a:solidFill>
                <a:srgbClr val="1A1A1A"/>
              </a:solidFill>
              <a:latin typeface="Garamond" pitchFamily="34" charset="0"/>
              <a:ea typeface="Garamond" pitchFamily="34" charset="-122"/>
              <a:cs typeface="Garamond" pitchFamily="34" charset="-120"/>
            </a:endParaRPr>
          </a:p>
          <a:p>
            <a:pPr marL="342900" indent="-342900">
              <a:spcAft>
                <a:spcPts val="800"/>
              </a:spcAft>
              <a:buSzPct val="100000"/>
              <a:buChar char="•"/>
            </a:pPr>
            <a:endParaRPr lang="en-US" sz="1500" b="1" dirty="0">
              <a:solidFill>
                <a:srgbClr val="1A1A1A"/>
              </a:solidFill>
              <a:latin typeface="Garamond" pitchFamily="34" charset="0"/>
              <a:ea typeface="Garamond" pitchFamily="34" charset="-122"/>
              <a:cs typeface="Garamond" pitchFamily="34" charset="-120"/>
            </a:endParaRPr>
          </a:p>
          <a:p>
            <a:pPr marL="342900" indent="-342900">
              <a:spcAft>
                <a:spcPts val="800"/>
              </a:spcAft>
              <a:buSzPct val="100000"/>
              <a:buChar char="•"/>
            </a:pPr>
            <a:endParaRPr lang="en-US" sz="1500" b="1" dirty="0">
              <a:solidFill>
                <a:srgbClr val="1A1A1A"/>
              </a:solidFill>
              <a:latin typeface="Garamond" pitchFamily="34" charset="0"/>
              <a:ea typeface="Garamond" pitchFamily="34" charset="-122"/>
              <a:cs typeface="Garamond" pitchFamily="34" charset="-120"/>
            </a:endParaRPr>
          </a:p>
          <a:p>
            <a:pPr marL="342900" indent="-342900">
              <a:spcAft>
                <a:spcPts val="800"/>
              </a:spcAft>
              <a:buSzPct val="100000"/>
              <a:buChar char="•"/>
            </a:pPr>
            <a:r>
              <a:rPr lang="en-US" b="1" dirty="0">
                <a:solidFill>
                  <a:srgbClr val="1A1A1A"/>
                </a:solidFill>
                <a:latin typeface="Garamond" panose="02020404030301010803" pitchFamily="18" charset="0"/>
                <a:ea typeface="Garamond" pitchFamily="34" charset="-122"/>
                <a:cs typeface="Garamond" pitchFamily="34" charset="-120"/>
              </a:rPr>
              <a:t>The main objective of the study </a:t>
            </a:r>
            <a:r>
              <a:rPr lang="en-US" dirty="0">
                <a:solidFill>
                  <a:srgbClr val="1A1A1A"/>
                </a:solidFill>
                <a:latin typeface="Garamond" panose="02020404030301010803" pitchFamily="18" charset="0"/>
                <a:ea typeface="Garamond" pitchFamily="34" charset="-122"/>
                <a:cs typeface="Garamond" pitchFamily="34" charset="-120"/>
              </a:rPr>
              <a:t>is to develop a model for the accounting treatment of tangible cultural heritage in the public sector of Bulgaria.</a:t>
            </a:r>
          </a:p>
          <a:p>
            <a:pPr>
              <a:spcAft>
                <a:spcPts val="800"/>
              </a:spcAft>
              <a:buSzPct val="100000"/>
            </a:pPr>
            <a:endParaRPr lang="en-US" dirty="0">
              <a:latin typeface="Garamond" panose="02020404030301010803" pitchFamily="18" charset="0"/>
            </a:endParaRPr>
          </a:p>
          <a:p>
            <a:pPr marL="342900" indent="-342900">
              <a:spcAft>
                <a:spcPts val="800"/>
              </a:spcAft>
              <a:buSzPct val="100000"/>
              <a:buChar char="•"/>
            </a:pPr>
            <a:r>
              <a:rPr lang="en-US" b="1" dirty="0">
                <a:solidFill>
                  <a:srgbClr val="1A1A1A"/>
                </a:solidFill>
                <a:latin typeface="Garamond" panose="02020404030301010803" pitchFamily="18" charset="0"/>
                <a:ea typeface="Garamond" pitchFamily="34" charset="-122"/>
                <a:cs typeface="Garamond" pitchFamily="34" charset="-120"/>
              </a:rPr>
              <a:t>The main thesis of the study </a:t>
            </a:r>
            <a:r>
              <a:rPr lang="en-US" dirty="0">
                <a:solidFill>
                  <a:srgbClr val="1A1A1A"/>
                </a:solidFill>
                <a:latin typeface="Garamond" panose="02020404030301010803" pitchFamily="18" charset="0"/>
                <a:ea typeface="Garamond" pitchFamily="34" charset="-122"/>
                <a:cs typeface="Garamond" pitchFamily="34" charset="-120"/>
              </a:rPr>
              <a:t>is that the country lacks a modern accounting model for the recognition, measurement, and disclosure of cultural heritage that is consistent with the philosophy of the Conceptual Framework for the Public Sector and the requirements of IPSAS. </a:t>
            </a:r>
          </a:p>
          <a:p>
            <a:pPr>
              <a:spcAft>
                <a:spcPts val="800"/>
              </a:spcAft>
              <a:buSzPct val="100000"/>
            </a:pPr>
            <a:endParaRPr lang="en-US" sz="1500" dirty="0"/>
          </a:p>
        </p:txBody>
      </p:sp>
      <p:pic>
        <p:nvPicPr>
          <p:cNvPr id="11" name="Picture 10">
            <a:extLst>
              <a:ext uri="{FF2B5EF4-FFF2-40B4-BE49-F238E27FC236}">
                <a16:creationId xmlns:a16="http://schemas.microsoft.com/office/drawing/2014/main" id="{E5DED695-AABE-4F0C-969A-3E39E7F1C548}"/>
              </a:ext>
            </a:extLst>
          </p:cNvPr>
          <p:cNvPicPr>
            <a:picLocks noChangeAspect="1"/>
          </p:cNvPicPr>
          <p:nvPr/>
        </p:nvPicPr>
        <p:blipFill>
          <a:blip r:embed="rId4"/>
          <a:stretch>
            <a:fillRect/>
          </a:stretch>
        </p:blipFill>
        <p:spPr>
          <a:xfrm>
            <a:off x="6795330" y="2464979"/>
            <a:ext cx="4557131" cy="2520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5">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endParaRPr lang="bg-BG"/>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endParaRPr lang="bg-BG"/>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endParaRPr lang="bg-BG"/>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indent="0">
              <a:buNone/>
            </a:pPr>
            <a:r>
              <a:rPr lang="en-US" sz="1100" dirty="0">
                <a:solidFill>
                  <a:srgbClr val="F2CECE"/>
                </a:solidFill>
                <a:latin typeface="Garamond" pitchFamily="34" charset="0"/>
                <a:ea typeface="Garamond" pitchFamily="34" charset="-122"/>
                <a:cs typeface="Garamond" pitchFamily="34" charset="-120"/>
              </a:rPr>
              <a:t>XIV Traditional Scientific Conference  </a:t>
            </a:r>
            <a:endParaRPr lang="en-US" sz="1100" dirty="0"/>
          </a:p>
          <a:p>
            <a:pPr marL="0" indent="0">
              <a:buNone/>
            </a:pPr>
            <a:r>
              <a:rPr lang="en-US" sz="1300" b="1" dirty="0">
                <a:solidFill>
                  <a:srgbClr val="FFFFFF"/>
                </a:solidFill>
                <a:latin typeface="Garamond" pitchFamily="34" charset="0"/>
                <a:ea typeface="Garamond" pitchFamily="34" charset="-122"/>
                <a:cs typeface="Garamond" pitchFamily="34" charset="-120"/>
              </a:rPr>
              <a:t>New Horizons: Digital Economy and Responses to a Changing World</a:t>
            </a:r>
            <a:endParaRPr lang="en-US" sz="1100" dirty="0"/>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endParaRPr lang="bg-BG"/>
          </a:p>
        </p:txBody>
      </p:sp>
      <p:sp>
        <p:nvSpPr>
          <p:cNvPr id="8" name="Shape 5"/>
          <p:cNvSpPr/>
          <p:nvPr/>
        </p:nvSpPr>
        <p:spPr>
          <a:xfrm>
            <a:off x="0" y="1078992"/>
            <a:ext cx="12161520" cy="621792"/>
          </a:xfrm>
          <a:prstGeom prst="rect">
            <a:avLst/>
          </a:prstGeom>
          <a:solidFill>
            <a:srgbClr val="A52A2A"/>
          </a:solidFill>
          <a:ln w="12700">
            <a:solidFill>
              <a:srgbClr val="A52A2A"/>
            </a:solidFill>
            <a:prstDash val="solid"/>
          </a:ln>
        </p:spPr>
        <p:txBody>
          <a:bodyPr/>
          <a:lstStyle/>
          <a:p>
            <a:endParaRPr lang="bg-BG"/>
          </a:p>
        </p:txBody>
      </p:sp>
      <p:sp>
        <p:nvSpPr>
          <p:cNvPr id="9" name="Shape 6"/>
          <p:cNvSpPr/>
          <p:nvPr/>
        </p:nvSpPr>
        <p:spPr>
          <a:xfrm>
            <a:off x="0" y="1078992"/>
            <a:ext cx="109728" cy="621792"/>
          </a:xfrm>
          <a:prstGeom prst="rect">
            <a:avLst/>
          </a:prstGeom>
          <a:solidFill>
            <a:srgbClr val="C0272D"/>
          </a:solidFill>
          <a:ln w="12700">
            <a:solidFill>
              <a:srgbClr val="C0272D"/>
            </a:solidFill>
            <a:prstDash val="solid"/>
          </a:ln>
        </p:spPr>
        <p:txBody>
          <a:bodyPr/>
          <a:lstStyle/>
          <a:p>
            <a:endParaRPr lang="bg-BG"/>
          </a:p>
        </p:txBody>
      </p:sp>
      <p:sp>
        <p:nvSpPr>
          <p:cNvPr id="10" name="Text 7"/>
          <p:cNvSpPr/>
          <p:nvPr/>
        </p:nvSpPr>
        <p:spPr>
          <a:xfrm>
            <a:off x="256032" y="1078992"/>
            <a:ext cx="11795760" cy="621792"/>
          </a:xfrm>
          <a:prstGeom prst="rect">
            <a:avLst/>
          </a:prstGeom>
          <a:noFill/>
          <a:ln/>
        </p:spPr>
        <p:txBody>
          <a:bodyPr wrap="square" lIns="0" tIns="0" rIns="0" bIns="0" rtlCol="0" anchor="ctr"/>
          <a:lstStyle/>
          <a:p>
            <a:pPr marL="0" indent="0" algn="l">
              <a:buNone/>
            </a:pPr>
            <a:r>
              <a:rPr lang="en-US" sz="2100" b="1" dirty="0">
                <a:solidFill>
                  <a:srgbClr val="FFFFFF"/>
                </a:solidFill>
                <a:latin typeface="Garamond" pitchFamily="34" charset="0"/>
                <a:ea typeface="Garamond" pitchFamily="34" charset="-122"/>
                <a:cs typeface="Garamond" pitchFamily="34" charset="-120"/>
              </a:rPr>
              <a:t>6. Empirical Study - research methodology</a:t>
            </a:r>
            <a:endParaRPr lang="en-US" sz="2100" dirty="0"/>
          </a:p>
        </p:txBody>
      </p:sp>
      <p:sp>
        <p:nvSpPr>
          <p:cNvPr id="11" name="Shape 8"/>
          <p:cNvSpPr/>
          <p:nvPr/>
        </p:nvSpPr>
        <p:spPr>
          <a:xfrm>
            <a:off x="274320" y="1810512"/>
            <a:ext cx="11308080" cy="4727448"/>
          </a:xfrm>
          <a:prstGeom prst="rect">
            <a:avLst/>
          </a:prstGeom>
          <a:solidFill>
            <a:srgbClr val="FFFFFF"/>
          </a:solidFill>
          <a:ln/>
          <a:effectLst>
            <a:outerShdw blurRad="101600" dist="38100" dir="8100000" algn="bl" rotWithShape="0">
              <a:srgbClr val="000000">
                <a:alpha val="8000"/>
              </a:srgbClr>
            </a:outerShdw>
          </a:effectLst>
        </p:spPr>
        <p:txBody>
          <a:bodyPr/>
          <a:lstStyle/>
          <a:p>
            <a:r>
              <a:rPr lang="pl-PL"/>
              <a:t>the museums in Bulgaria </a:t>
            </a:r>
            <a:endParaRPr lang="bg-BG"/>
          </a:p>
        </p:txBody>
      </p:sp>
      <p:sp>
        <p:nvSpPr>
          <p:cNvPr id="12" name="Shape 9"/>
          <p:cNvSpPr/>
          <p:nvPr/>
        </p:nvSpPr>
        <p:spPr>
          <a:xfrm>
            <a:off x="274320" y="1810512"/>
            <a:ext cx="5669280" cy="347472"/>
          </a:xfrm>
          <a:prstGeom prst="rect">
            <a:avLst/>
          </a:prstGeom>
          <a:solidFill>
            <a:srgbClr val="C0272D"/>
          </a:solidFill>
          <a:ln w="12700">
            <a:solidFill>
              <a:srgbClr val="C0272D"/>
            </a:solidFill>
            <a:prstDash val="solid"/>
          </a:ln>
        </p:spPr>
        <p:txBody>
          <a:bodyPr/>
          <a:lstStyle/>
          <a:p>
            <a:endParaRPr lang="bg-BG"/>
          </a:p>
        </p:txBody>
      </p:sp>
      <p:sp>
        <p:nvSpPr>
          <p:cNvPr id="13" name="Text 10"/>
          <p:cNvSpPr/>
          <p:nvPr/>
        </p:nvSpPr>
        <p:spPr>
          <a:xfrm>
            <a:off x="411480" y="1810512"/>
            <a:ext cx="5486400" cy="347472"/>
          </a:xfrm>
          <a:prstGeom prst="rect">
            <a:avLst/>
          </a:prstGeom>
          <a:noFill/>
          <a:ln/>
        </p:spPr>
        <p:txBody>
          <a:bodyPr wrap="square" lIns="0" tIns="0" rIns="0" bIns="0" rtlCol="0" anchor="ctr"/>
          <a:lstStyle/>
          <a:p>
            <a:pPr marL="0" indent="0">
              <a:buNone/>
            </a:pPr>
            <a:r>
              <a:rPr lang="en-US" b="1" dirty="0">
                <a:solidFill>
                  <a:srgbClr val="FFFFFF"/>
                </a:solidFill>
                <a:latin typeface="Garamond" pitchFamily="34" charset="0"/>
                <a:ea typeface="Garamond" pitchFamily="34" charset="-122"/>
                <a:cs typeface="Garamond" pitchFamily="34" charset="-120"/>
              </a:rPr>
              <a:t>Data Collection</a:t>
            </a:r>
            <a:endParaRPr lang="en-US" dirty="0"/>
          </a:p>
        </p:txBody>
      </p:sp>
      <p:sp>
        <p:nvSpPr>
          <p:cNvPr id="14" name="Text 11"/>
          <p:cNvSpPr/>
          <p:nvPr/>
        </p:nvSpPr>
        <p:spPr>
          <a:xfrm>
            <a:off x="457200" y="2267712"/>
            <a:ext cx="10709564" cy="4270248"/>
          </a:xfrm>
          <a:prstGeom prst="rect">
            <a:avLst/>
          </a:prstGeom>
          <a:noFill/>
          <a:ln/>
        </p:spPr>
        <p:txBody>
          <a:bodyPr wrap="square" rtlCol="0" anchor="t"/>
          <a:lstStyle/>
          <a:p>
            <a:pPr marL="342900" indent="-342900">
              <a:spcAft>
                <a:spcPts val="700"/>
              </a:spcAft>
              <a:buSzPct val="100000"/>
              <a:buChar char="•"/>
            </a:pPr>
            <a:endParaRPr lang="en-US" dirty="0">
              <a:latin typeface="Garamond" panose="02020404030301010803" pitchFamily="18" charset="0"/>
            </a:endParaRPr>
          </a:p>
          <a:p>
            <a:pPr marL="342900" indent="-342900">
              <a:spcAft>
                <a:spcPts val="700"/>
              </a:spcAft>
              <a:buSzPct val="100000"/>
              <a:buChar char="•"/>
            </a:pPr>
            <a:r>
              <a:rPr lang="en-US" dirty="0">
                <a:latin typeface="Garamond" panose="02020404030301010803" pitchFamily="18" charset="0"/>
              </a:rPr>
              <a:t>The scope of this study includes seven significant museums in Bulgaria that own, preserve and manage substantial volumes of culturally significant heritage objects.</a:t>
            </a:r>
          </a:p>
          <a:p>
            <a:pPr marL="342900" indent="-342900">
              <a:spcAft>
                <a:spcPts val="700"/>
              </a:spcAft>
              <a:buSzPct val="100000"/>
              <a:buChar char="•"/>
            </a:pPr>
            <a:r>
              <a:rPr lang="bg-BG" dirty="0" err="1">
                <a:latin typeface="Garamond" panose="02020404030301010803" pitchFamily="18" charset="0"/>
              </a:rPr>
              <a:t>This</a:t>
            </a:r>
            <a:r>
              <a:rPr lang="bg-BG" dirty="0">
                <a:latin typeface="Garamond" panose="02020404030301010803" pitchFamily="18" charset="0"/>
              </a:rPr>
              <a:t> </a:t>
            </a:r>
            <a:r>
              <a:rPr lang="bg-BG" dirty="0" err="1">
                <a:latin typeface="Garamond" panose="02020404030301010803" pitchFamily="18" charset="0"/>
              </a:rPr>
              <a:t>study</a:t>
            </a:r>
            <a:r>
              <a:rPr lang="bg-BG" dirty="0">
                <a:latin typeface="Garamond" panose="02020404030301010803" pitchFamily="18" charset="0"/>
              </a:rPr>
              <a:t> </a:t>
            </a:r>
            <a:r>
              <a:rPr lang="bg-BG" dirty="0" err="1">
                <a:latin typeface="Garamond" panose="02020404030301010803" pitchFamily="18" charset="0"/>
              </a:rPr>
              <a:t>is</a:t>
            </a:r>
            <a:r>
              <a:rPr lang="bg-BG" dirty="0">
                <a:latin typeface="Garamond" panose="02020404030301010803" pitchFamily="18" charset="0"/>
              </a:rPr>
              <a:t> a </a:t>
            </a:r>
            <a:r>
              <a:rPr lang="bg-BG" dirty="0" err="1">
                <a:latin typeface="Garamond" panose="02020404030301010803" pitchFamily="18" charset="0"/>
              </a:rPr>
              <a:t>continuation</a:t>
            </a:r>
            <a:r>
              <a:rPr lang="bg-BG" dirty="0">
                <a:latin typeface="Garamond" panose="02020404030301010803" pitchFamily="18" charset="0"/>
              </a:rPr>
              <a:t> </a:t>
            </a:r>
            <a:r>
              <a:rPr lang="bg-BG" dirty="0" err="1">
                <a:latin typeface="Garamond" panose="02020404030301010803" pitchFamily="18" charset="0"/>
              </a:rPr>
              <a:t>of</a:t>
            </a:r>
            <a:r>
              <a:rPr lang="bg-BG" dirty="0">
                <a:latin typeface="Garamond" panose="02020404030301010803" pitchFamily="18" charset="0"/>
              </a:rPr>
              <a:t> </a:t>
            </a:r>
            <a:r>
              <a:rPr lang="bg-BG" dirty="0" err="1">
                <a:latin typeface="Garamond" panose="02020404030301010803" pitchFamily="18" charset="0"/>
              </a:rPr>
              <a:t>the</a:t>
            </a:r>
            <a:r>
              <a:rPr lang="bg-BG" dirty="0">
                <a:latin typeface="Garamond" panose="02020404030301010803" pitchFamily="18" charset="0"/>
              </a:rPr>
              <a:t> </a:t>
            </a:r>
            <a:r>
              <a:rPr lang="bg-BG" dirty="0" err="1">
                <a:latin typeface="Garamond" panose="02020404030301010803" pitchFamily="18" charset="0"/>
              </a:rPr>
              <a:t>research</a:t>
            </a:r>
            <a:r>
              <a:rPr lang="bg-BG" dirty="0">
                <a:latin typeface="Garamond" panose="02020404030301010803" pitchFamily="18" charset="0"/>
              </a:rPr>
              <a:t> </a:t>
            </a:r>
            <a:r>
              <a:rPr lang="bg-BG" dirty="0" err="1">
                <a:latin typeface="Garamond" panose="02020404030301010803" pitchFamily="18" charset="0"/>
              </a:rPr>
              <a:t>project</a:t>
            </a:r>
            <a:r>
              <a:rPr lang="bg-BG" dirty="0">
                <a:latin typeface="Garamond" panose="02020404030301010803" pitchFamily="18" charset="0"/>
              </a:rPr>
              <a:t> </a:t>
            </a:r>
            <a:r>
              <a:rPr lang="bg-BG" dirty="0" err="1">
                <a:latin typeface="Garamond" panose="02020404030301010803" pitchFamily="18" charset="0"/>
              </a:rPr>
              <a:t>conducted</a:t>
            </a:r>
            <a:r>
              <a:rPr lang="bg-BG" dirty="0">
                <a:latin typeface="Garamond" panose="02020404030301010803" pitchFamily="18" charset="0"/>
              </a:rPr>
              <a:t> </a:t>
            </a:r>
            <a:r>
              <a:rPr lang="bg-BG" dirty="0" err="1">
                <a:latin typeface="Garamond" panose="02020404030301010803" pitchFamily="18" charset="0"/>
              </a:rPr>
              <a:t>by</a:t>
            </a:r>
            <a:r>
              <a:rPr lang="bg-BG" dirty="0">
                <a:latin typeface="Garamond" panose="02020404030301010803" pitchFamily="18" charset="0"/>
              </a:rPr>
              <a:t> </a:t>
            </a:r>
            <a:r>
              <a:rPr lang="bg-BG" dirty="0" err="1">
                <a:latin typeface="Garamond" panose="02020404030301010803" pitchFamily="18" charset="0"/>
              </a:rPr>
              <a:t>Prof</a:t>
            </a:r>
            <a:r>
              <a:rPr lang="bg-BG" dirty="0">
                <a:latin typeface="Garamond" panose="02020404030301010803" pitchFamily="18" charset="0"/>
              </a:rPr>
              <a:t>. </a:t>
            </a:r>
            <a:r>
              <a:rPr lang="bg-BG" dirty="0" err="1">
                <a:latin typeface="Garamond" panose="02020404030301010803" pitchFamily="18" charset="0"/>
              </a:rPr>
              <a:t>Daniela</a:t>
            </a:r>
            <a:r>
              <a:rPr lang="bg-BG" dirty="0">
                <a:latin typeface="Garamond" panose="02020404030301010803" pitchFamily="18" charset="0"/>
              </a:rPr>
              <a:t> </a:t>
            </a:r>
            <a:r>
              <a:rPr lang="bg-BG" dirty="0" err="1">
                <a:latin typeface="Garamond" panose="02020404030301010803" pitchFamily="18" charset="0"/>
              </a:rPr>
              <a:t>Feschiyan</a:t>
            </a:r>
            <a:r>
              <a:rPr lang="bg-BG" dirty="0">
                <a:latin typeface="Garamond" panose="02020404030301010803" pitchFamily="18" charset="0"/>
              </a:rPr>
              <a:t>, </a:t>
            </a:r>
            <a:r>
              <a:rPr lang="bg-BG" dirty="0" err="1">
                <a:latin typeface="Garamond" panose="02020404030301010803" pitchFamily="18" charset="0"/>
              </a:rPr>
              <a:t>Ph.D</a:t>
            </a:r>
            <a:r>
              <a:rPr lang="bg-BG" dirty="0">
                <a:latin typeface="Garamond" panose="02020404030301010803" pitchFamily="18" charset="0"/>
              </a:rPr>
              <a:t>., </a:t>
            </a:r>
            <a:r>
              <a:rPr lang="bg-BG" dirty="0" err="1">
                <a:latin typeface="Garamond" panose="02020404030301010803" pitchFamily="18" charset="0"/>
              </a:rPr>
              <a:t>in</a:t>
            </a:r>
            <a:r>
              <a:rPr lang="bg-BG" dirty="0">
                <a:latin typeface="Garamond" panose="02020404030301010803" pitchFamily="18" charset="0"/>
              </a:rPr>
              <a:t> 2025, </a:t>
            </a:r>
            <a:r>
              <a:rPr lang="bg-BG" dirty="0" err="1">
                <a:latin typeface="Garamond" panose="02020404030301010803" pitchFamily="18" charset="0"/>
              </a:rPr>
              <a:t>which</a:t>
            </a:r>
            <a:r>
              <a:rPr lang="bg-BG" dirty="0">
                <a:latin typeface="Garamond" panose="02020404030301010803" pitchFamily="18" charset="0"/>
              </a:rPr>
              <a:t> </a:t>
            </a:r>
            <a:r>
              <a:rPr lang="bg-BG" dirty="0" err="1">
                <a:latin typeface="Garamond" panose="02020404030301010803" pitchFamily="18" charset="0"/>
              </a:rPr>
              <a:t>focused</a:t>
            </a:r>
            <a:r>
              <a:rPr lang="bg-BG" dirty="0">
                <a:latin typeface="Garamond" panose="02020404030301010803" pitchFamily="18" charset="0"/>
              </a:rPr>
              <a:t> </a:t>
            </a:r>
            <a:r>
              <a:rPr lang="bg-BG" dirty="0" err="1">
                <a:latin typeface="Garamond" panose="02020404030301010803" pitchFamily="18" charset="0"/>
              </a:rPr>
              <a:t>on</a:t>
            </a:r>
            <a:r>
              <a:rPr lang="bg-BG" dirty="0">
                <a:latin typeface="Garamond" panose="02020404030301010803" pitchFamily="18" charset="0"/>
              </a:rPr>
              <a:t> </a:t>
            </a:r>
            <a:r>
              <a:rPr lang="bg-BG" dirty="0" err="1">
                <a:latin typeface="Garamond" panose="02020404030301010803" pitchFamily="18" charset="0"/>
              </a:rPr>
              <a:t>the</a:t>
            </a:r>
            <a:r>
              <a:rPr lang="bg-BG" dirty="0">
                <a:latin typeface="Garamond" panose="02020404030301010803" pitchFamily="18" charset="0"/>
              </a:rPr>
              <a:t> </a:t>
            </a:r>
            <a:r>
              <a:rPr lang="bg-BG" dirty="0" err="1">
                <a:latin typeface="Garamond" panose="02020404030301010803" pitchFamily="18" charset="0"/>
              </a:rPr>
              <a:t>presentation</a:t>
            </a:r>
            <a:r>
              <a:rPr lang="bg-BG" dirty="0">
                <a:latin typeface="Garamond" panose="02020404030301010803" pitchFamily="18" charset="0"/>
              </a:rPr>
              <a:t> </a:t>
            </a:r>
            <a:r>
              <a:rPr lang="bg-BG" dirty="0" err="1">
                <a:latin typeface="Garamond" panose="02020404030301010803" pitchFamily="18" charset="0"/>
              </a:rPr>
              <a:t>of</a:t>
            </a:r>
            <a:r>
              <a:rPr lang="bg-BG" dirty="0">
                <a:latin typeface="Garamond" panose="02020404030301010803" pitchFamily="18" charset="0"/>
              </a:rPr>
              <a:t> </a:t>
            </a:r>
            <a:r>
              <a:rPr lang="bg-BG" dirty="0" err="1">
                <a:latin typeface="Garamond" panose="02020404030301010803" pitchFamily="18" charset="0"/>
              </a:rPr>
              <a:t>tangible</a:t>
            </a:r>
            <a:r>
              <a:rPr lang="bg-BG" dirty="0">
                <a:latin typeface="Garamond" panose="02020404030301010803" pitchFamily="18" charset="0"/>
              </a:rPr>
              <a:t> </a:t>
            </a:r>
            <a:r>
              <a:rPr lang="bg-BG" dirty="0" err="1">
                <a:latin typeface="Garamond" panose="02020404030301010803" pitchFamily="18" charset="0"/>
              </a:rPr>
              <a:t>cultural</a:t>
            </a:r>
            <a:r>
              <a:rPr lang="bg-BG" dirty="0">
                <a:latin typeface="Garamond" panose="02020404030301010803" pitchFamily="18" charset="0"/>
              </a:rPr>
              <a:t> </a:t>
            </a:r>
            <a:r>
              <a:rPr lang="bg-BG" dirty="0" err="1">
                <a:latin typeface="Garamond" panose="02020404030301010803" pitchFamily="18" charset="0"/>
              </a:rPr>
              <a:t>heritage</a:t>
            </a:r>
            <a:r>
              <a:rPr lang="bg-BG" dirty="0">
                <a:latin typeface="Garamond" panose="02020404030301010803" pitchFamily="18" charset="0"/>
              </a:rPr>
              <a:t> </a:t>
            </a:r>
            <a:r>
              <a:rPr lang="bg-BG" dirty="0" err="1">
                <a:latin typeface="Garamond" panose="02020404030301010803" pitchFamily="18" charset="0"/>
              </a:rPr>
              <a:t>in</a:t>
            </a:r>
            <a:r>
              <a:rPr lang="bg-BG" dirty="0">
                <a:latin typeface="Garamond" panose="02020404030301010803" pitchFamily="18" charset="0"/>
              </a:rPr>
              <a:t> </a:t>
            </a:r>
            <a:r>
              <a:rPr lang="bg-BG" dirty="0" err="1">
                <a:latin typeface="Garamond" panose="02020404030301010803" pitchFamily="18" charset="0"/>
              </a:rPr>
              <a:t>the</a:t>
            </a:r>
            <a:r>
              <a:rPr lang="bg-BG" dirty="0">
                <a:latin typeface="Garamond" panose="02020404030301010803" pitchFamily="18" charset="0"/>
              </a:rPr>
              <a:t> </a:t>
            </a:r>
            <a:r>
              <a:rPr lang="bg-BG" dirty="0" err="1">
                <a:latin typeface="Garamond" panose="02020404030301010803" pitchFamily="18" charset="0"/>
              </a:rPr>
              <a:t>general-purpose</a:t>
            </a:r>
            <a:r>
              <a:rPr lang="bg-BG" dirty="0">
                <a:latin typeface="Garamond" panose="02020404030301010803" pitchFamily="18" charset="0"/>
              </a:rPr>
              <a:t> </a:t>
            </a:r>
            <a:r>
              <a:rPr lang="bg-BG" dirty="0" err="1">
                <a:latin typeface="Garamond" panose="02020404030301010803" pitchFamily="18" charset="0"/>
              </a:rPr>
              <a:t>financial</a:t>
            </a:r>
            <a:r>
              <a:rPr lang="bg-BG" dirty="0">
                <a:latin typeface="Garamond" panose="02020404030301010803" pitchFamily="18" charset="0"/>
              </a:rPr>
              <a:t> </a:t>
            </a:r>
            <a:r>
              <a:rPr lang="bg-BG" dirty="0" err="1">
                <a:latin typeface="Garamond" panose="02020404030301010803" pitchFamily="18" charset="0"/>
              </a:rPr>
              <a:t>statements</a:t>
            </a:r>
            <a:r>
              <a:rPr lang="bg-BG" dirty="0">
                <a:latin typeface="Garamond" panose="02020404030301010803" pitchFamily="18" charset="0"/>
              </a:rPr>
              <a:t> </a:t>
            </a:r>
            <a:r>
              <a:rPr lang="bg-BG" dirty="0" err="1">
                <a:latin typeface="Garamond" panose="02020404030301010803" pitchFamily="18" charset="0"/>
              </a:rPr>
              <a:t>of</a:t>
            </a:r>
            <a:r>
              <a:rPr lang="bg-BG" dirty="0">
                <a:latin typeface="Garamond" panose="02020404030301010803" pitchFamily="18" charset="0"/>
              </a:rPr>
              <a:t> </a:t>
            </a:r>
            <a:r>
              <a:rPr lang="bg-BG" dirty="0" err="1">
                <a:latin typeface="Garamond" panose="02020404030301010803" pitchFamily="18" charset="0"/>
              </a:rPr>
              <a:t>museums</a:t>
            </a:r>
            <a:r>
              <a:rPr lang="bg-BG" dirty="0">
                <a:latin typeface="Garamond" panose="02020404030301010803" pitchFamily="18" charset="0"/>
              </a:rPr>
              <a:t> </a:t>
            </a:r>
            <a:r>
              <a:rPr lang="bg-BG" dirty="0" err="1">
                <a:latin typeface="Garamond" panose="02020404030301010803" pitchFamily="18" charset="0"/>
              </a:rPr>
              <a:t>in</a:t>
            </a:r>
            <a:r>
              <a:rPr lang="bg-BG" dirty="0">
                <a:latin typeface="Garamond" panose="02020404030301010803" pitchFamily="18" charset="0"/>
              </a:rPr>
              <a:t> </a:t>
            </a:r>
            <a:r>
              <a:rPr lang="bg-BG" dirty="0" err="1">
                <a:latin typeface="Garamond" panose="02020404030301010803" pitchFamily="18" charset="0"/>
              </a:rPr>
              <a:t>Bulgaria</a:t>
            </a:r>
            <a:r>
              <a:rPr lang="bg-BG" dirty="0">
                <a:latin typeface="Garamond" panose="02020404030301010803" pitchFamily="18" charset="0"/>
              </a:rPr>
              <a:t>. </a:t>
            </a:r>
            <a:endParaRPr lang="en-US" dirty="0">
              <a:latin typeface="Garamond" panose="02020404030301010803" pitchFamily="18" charset="0"/>
            </a:endParaRPr>
          </a:p>
          <a:p>
            <a:pPr marL="342900" indent="-342900">
              <a:spcAft>
                <a:spcPts val="700"/>
              </a:spcAft>
              <a:buSzPct val="100000"/>
              <a:buChar char="•"/>
            </a:pPr>
            <a:r>
              <a:rPr lang="en-US" dirty="0">
                <a:latin typeface="Garamond" panose="02020404030301010803" pitchFamily="18" charset="0"/>
              </a:rPr>
              <a:t>The study is based on financial statements published by public sector entities over the past five years.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6">
    <p:bg>
      <p:bgPr>
        <a:solidFill>
          <a:srgbClr val="FBF0F0"/>
        </a:solidFill>
        <a:effectLst/>
      </p:bgPr>
    </p:bg>
    <p:spTree>
      <p:nvGrpSpPr>
        <p:cNvPr id="1" name=""/>
        <p:cNvGrpSpPr/>
        <p:nvPr/>
      </p:nvGrpSpPr>
      <p:grpSpPr>
        <a:xfrm>
          <a:off x="0" y="0"/>
          <a:ext cx="0" cy="0"/>
          <a:chOff x="0" y="0"/>
          <a:chExt cx="0" cy="0"/>
        </a:xfrm>
      </p:grpSpPr>
      <p:sp>
        <p:nvSpPr>
          <p:cNvPr id="2" name="Shape 0"/>
          <p:cNvSpPr/>
          <p:nvPr/>
        </p:nvSpPr>
        <p:spPr>
          <a:xfrm>
            <a:off x="0" y="0"/>
            <a:ext cx="12161520" cy="1005840"/>
          </a:xfrm>
          <a:prstGeom prst="rect">
            <a:avLst/>
          </a:prstGeom>
          <a:solidFill>
            <a:srgbClr val="7B0000"/>
          </a:solidFill>
          <a:ln w="12700">
            <a:solidFill>
              <a:srgbClr val="7B0000"/>
            </a:solidFill>
            <a:prstDash val="solid"/>
          </a:ln>
        </p:spPr>
        <p:txBody>
          <a:bodyPr/>
          <a:lstStyle/>
          <a:p>
            <a:endParaRPr lang="bg-BG"/>
          </a:p>
        </p:txBody>
      </p:sp>
      <p:sp>
        <p:nvSpPr>
          <p:cNvPr id="3" name="Shape 1"/>
          <p:cNvSpPr/>
          <p:nvPr/>
        </p:nvSpPr>
        <p:spPr>
          <a:xfrm>
            <a:off x="164592" y="91440"/>
            <a:ext cx="2079931" cy="822960"/>
          </a:xfrm>
          <a:prstGeom prst="rect">
            <a:avLst/>
          </a:prstGeom>
          <a:solidFill>
            <a:srgbClr val="FFFFFF"/>
          </a:solidFill>
          <a:ln w="12700">
            <a:solidFill>
              <a:srgbClr val="FFFFFF"/>
            </a:solidFill>
            <a:prstDash val="solid"/>
          </a:ln>
        </p:spPr>
        <p:txBody>
          <a:bodyPr/>
          <a:lstStyle/>
          <a:p>
            <a:endParaRPr lang="bg-BG"/>
          </a:p>
        </p:txBody>
      </p:sp>
      <p:pic>
        <p:nvPicPr>
          <p:cNvPr id="4" name="Image 0" descr="preencoded.png"/>
          <p:cNvPicPr>
            <a:picLocks noChangeAspect="1"/>
          </p:cNvPicPr>
          <p:nvPr/>
        </p:nvPicPr>
        <p:blipFill>
          <a:blip r:embed="rId3"/>
          <a:stretch>
            <a:fillRect/>
          </a:stretch>
        </p:blipFill>
        <p:spPr>
          <a:xfrm>
            <a:off x="237744" y="100584"/>
            <a:ext cx="1933627" cy="804672"/>
          </a:xfrm>
          <a:prstGeom prst="rect">
            <a:avLst/>
          </a:prstGeom>
        </p:spPr>
      </p:pic>
      <p:sp>
        <p:nvSpPr>
          <p:cNvPr id="5" name="Shape 2"/>
          <p:cNvSpPr/>
          <p:nvPr/>
        </p:nvSpPr>
        <p:spPr>
          <a:xfrm>
            <a:off x="2436547" y="109728"/>
            <a:ext cx="27432" cy="786384"/>
          </a:xfrm>
          <a:prstGeom prst="rect">
            <a:avLst/>
          </a:prstGeom>
          <a:solidFill>
            <a:srgbClr val="4A7AB5"/>
          </a:solidFill>
          <a:ln w="12700">
            <a:solidFill>
              <a:srgbClr val="4A7AB5"/>
            </a:solidFill>
            <a:prstDash val="solid"/>
          </a:ln>
        </p:spPr>
        <p:txBody>
          <a:bodyPr/>
          <a:lstStyle/>
          <a:p>
            <a:endParaRPr lang="bg-BG"/>
          </a:p>
        </p:txBody>
      </p:sp>
      <p:sp>
        <p:nvSpPr>
          <p:cNvPr id="6" name="Text 3"/>
          <p:cNvSpPr/>
          <p:nvPr/>
        </p:nvSpPr>
        <p:spPr>
          <a:xfrm>
            <a:off x="2591995" y="0"/>
            <a:ext cx="9450653" cy="1005840"/>
          </a:xfrm>
          <a:prstGeom prst="rect">
            <a:avLst/>
          </a:prstGeom>
          <a:noFill/>
          <a:ln/>
        </p:spPr>
        <p:txBody>
          <a:bodyPr wrap="square" lIns="0" tIns="0" rIns="0" bIns="0" rtlCol="0" anchor="ctr"/>
          <a:lstStyle/>
          <a:p>
            <a:pPr marL="0" indent="0">
              <a:buNone/>
            </a:pPr>
            <a:r>
              <a:rPr lang="en-US" sz="1100" dirty="0">
                <a:solidFill>
                  <a:srgbClr val="F2CECE"/>
                </a:solidFill>
                <a:latin typeface="Garamond" pitchFamily="34" charset="0"/>
                <a:ea typeface="Garamond" pitchFamily="34" charset="-122"/>
                <a:cs typeface="Garamond" pitchFamily="34" charset="-120"/>
              </a:rPr>
              <a:t>XIV Traditional Scientific Conference  </a:t>
            </a:r>
            <a:endParaRPr lang="en-US" sz="1100" dirty="0"/>
          </a:p>
          <a:p>
            <a:pPr marL="0" indent="0">
              <a:buNone/>
            </a:pPr>
            <a:r>
              <a:rPr lang="en-US" sz="1300" b="1" dirty="0">
                <a:solidFill>
                  <a:srgbClr val="FFFFFF"/>
                </a:solidFill>
                <a:latin typeface="Garamond" pitchFamily="34" charset="0"/>
                <a:ea typeface="Garamond" pitchFamily="34" charset="-122"/>
                <a:cs typeface="Garamond" pitchFamily="34" charset="-120"/>
              </a:rPr>
              <a:t>New Horizons: Digital Economy and Responses to a Changing World</a:t>
            </a:r>
            <a:endParaRPr lang="en-US" sz="1100" dirty="0"/>
          </a:p>
        </p:txBody>
      </p:sp>
      <p:sp>
        <p:nvSpPr>
          <p:cNvPr id="7" name="Shape 4"/>
          <p:cNvSpPr/>
          <p:nvPr/>
        </p:nvSpPr>
        <p:spPr>
          <a:xfrm>
            <a:off x="0" y="1005840"/>
            <a:ext cx="12161520" cy="45720"/>
          </a:xfrm>
          <a:prstGeom prst="rect">
            <a:avLst/>
          </a:prstGeom>
          <a:solidFill>
            <a:srgbClr val="C0272D"/>
          </a:solidFill>
          <a:ln w="12700">
            <a:solidFill>
              <a:srgbClr val="C0272D"/>
            </a:solidFill>
            <a:prstDash val="solid"/>
          </a:ln>
        </p:spPr>
        <p:txBody>
          <a:bodyPr/>
          <a:lstStyle/>
          <a:p>
            <a:endParaRPr lang="bg-BG"/>
          </a:p>
        </p:txBody>
      </p:sp>
      <p:sp>
        <p:nvSpPr>
          <p:cNvPr id="8" name="Shape 5"/>
          <p:cNvSpPr/>
          <p:nvPr/>
        </p:nvSpPr>
        <p:spPr>
          <a:xfrm>
            <a:off x="0" y="1078992"/>
            <a:ext cx="12161520" cy="621792"/>
          </a:xfrm>
          <a:prstGeom prst="rect">
            <a:avLst/>
          </a:prstGeom>
          <a:solidFill>
            <a:srgbClr val="A52A2A"/>
          </a:solidFill>
          <a:ln w="12700">
            <a:solidFill>
              <a:srgbClr val="A52A2A"/>
            </a:solidFill>
            <a:prstDash val="solid"/>
          </a:ln>
        </p:spPr>
        <p:txBody>
          <a:bodyPr/>
          <a:lstStyle/>
          <a:p>
            <a:endParaRPr lang="bg-BG"/>
          </a:p>
        </p:txBody>
      </p:sp>
      <p:sp>
        <p:nvSpPr>
          <p:cNvPr id="9" name="Shape 6"/>
          <p:cNvSpPr/>
          <p:nvPr/>
        </p:nvSpPr>
        <p:spPr>
          <a:xfrm>
            <a:off x="0" y="1078992"/>
            <a:ext cx="109728" cy="621792"/>
          </a:xfrm>
          <a:prstGeom prst="rect">
            <a:avLst/>
          </a:prstGeom>
          <a:solidFill>
            <a:srgbClr val="C0272D"/>
          </a:solidFill>
          <a:ln w="12700">
            <a:solidFill>
              <a:srgbClr val="C0272D"/>
            </a:solidFill>
            <a:prstDash val="solid"/>
          </a:ln>
        </p:spPr>
        <p:txBody>
          <a:bodyPr/>
          <a:lstStyle/>
          <a:p>
            <a:endParaRPr lang="bg-BG"/>
          </a:p>
        </p:txBody>
      </p:sp>
      <p:sp>
        <p:nvSpPr>
          <p:cNvPr id="10" name="Text 7"/>
          <p:cNvSpPr/>
          <p:nvPr/>
        </p:nvSpPr>
        <p:spPr>
          <a:xfrm>
            <a:off x="256032" y="1078992"/>
            <a:ext cx="11795760" cy="621792"/>
          </a:xfrm>
          <a:prstGeom prst="rect">
            <a:avLst/>
          </a:prstGeom>
          <a:noFill/>
          <a:ln/>
        </p:spPr>
        <p:txBody>
          <a:bodyPr wrap="square" lIns="0" tIns="0" rIns="0" bIns="0" rtlCol="0" anchor="ctr"/>
          <a:lstStyle/>
          <a:p>
            <a:pPr marL="0" indent="0" algn="l">
              <a:buNone/>
            </a:pPr>
            <a:r>
              <a:rPr lang="en-US" sz="2100" b="1" dirty="0">
                <a:solidFill>
                  <a:srgbClr val="FFFFFF"/>
                </a:solidFill>
                <a:latin typeface="Garamond" pitchFamily="34" charset="0"/>
                <a:ea typeface="Garamond" pitchFamily="34" charset="-122"/>
                <a:cs typeface="Garamond" pitchFamily="34" charset="-120"/>
              </a:rPr>
              <a:t>7. Results &amp; Findings</a:t>
            </a:r>
            <a:endParaRPr lang="en-US" sz="2100" dirty="0"/>
          </a:p>
        </p:txBody>
      </p:sp>
      <p:sp>
        <p:nvSpPr>
          <p:cNvPr id="12" name="Text 9"/>
          <p:cNvSpPr/>
          <p:nvPr/>
        </p:nvSpPr>
        <p:spPr>
          <a:xfrm>
            <a:off x="548640" y="1965960"/>
            <a:ext cx="11247120" cy="4636008"/>
          </a:xfrm>
          <a:prstGeom prst="rect">
            <a:avLst/>
          </a:prstGeom>
          <a:noFill/>
          <a:ln/>
        </p:spPr>
        <p:txBody>
          <a:bodyPr wrap="square" rtlCol="0" anchor="t"/>
          <a:lstStyle/>
          <a:p>
            <a:pPr>
              <a:spcAft>
                <a:spcPts val="800"/>
              </a:spcAft>
              <a:buSzPct val="100000"/>
            </a:pPr>
            <a:endParaRPr lang="en-US" sz="1500" dirty="0"/>
          </a:p>
        </p:txBody>
      </p:sp>
      <p:pic>
        <p:nvPicPr>
          <p:cNvPr id="14" name="Picture 13">
            <a:extLst>
              <a:ext uri="{FF2B5EF4-FFF2-40B4-BE49-F238E27FC236}">
                <a16:creationId xmlns:a16="http://schemas.microsoft.com/office/drawing/2014/main" id="{F07FDA32-5973-DF54-9EB9-9C3B46918B03}"/>
              </a:ext>
            </a:extLst>
          </p:cNvPr>
          <p:cNvPicPr>
            <a:picLocks noChangeAspect="1"/>
          </p:cNvPicPr>
          <p:nvPr/>
        </p:nvPicPr>
        <p:blipFill>
          <a:blip r:embed="rId4"/>
          <a:stretch>
            <a:fillRect/>
          </a:stretch>
        </p:blipFill>
        <p:spPr>
          <a:xfrm>
            <a:off x="1932611" y="1802108"/>
            <a:ext cx="7776000" cy="441242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2F2"/>
        </a:solidFill>
        <a:effectLst/>
      </p:bgPr>
    </p:bg>
    <p:spTree>
      <p:nvGrpSpPr>
        <p:cNvPr id="1" name=""/>
        <p:cNvGrpSpPr/>
        <p:nvPr/>
      </p:nvGrpSpPr>
      <p:grpSpPr>
        <a:xfrm>
          <a:off x="0" y="0"/>
          <a:ext cx="0" cy="0"/>
          <a:chOff x="0" y="0"/>
          <a:chExt cx="0" cy="0"/>
        </a:xfrm>
      </p:grpSpPr>
      <p:sp>
        <p:nvSpPr>
          <p:cNvPr id="8" name="Rectangle 7"/>
          <p:cNvSpPr/>
          <p:nvPr/>
        </p:nvSpPr>
        <p:spPr>
          <a:xfrm>
            <a:off x="0" y="1197864"/>
            <a:ext cx="12191695" cy="18288"/>
          </a:xfrm>
          <a:prstGeom prst="rect">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Rectangle 8"/>
          <p:cNvSpPr/>
          <p:nvPr/>
        </p:nvSpPr>
        <p:spPr>
          <a:xfrm>
            <a:off x="0" y="1039830"/>
            <a:ext cx="12191695" cy="530352"/>
          </a:xfrm>
          <a:prstGeom prst="rect">
            <a:avLst/>
          </a:prstGeom>
          <a:solidFill>
            <a:srgbClr val="AA2020"/>
          </a:solidFill>
          <a:ln>
            <a:solidFill>
              <a:srgbClr val="AA202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14" name="Rectangle 13"/>
          <p:cNvSpPr/>
          <p:nvPr/>
        </p:nvSpPr>
        <p:spPr>
          <a:xfrm>
            <a:off x="411480" y="2761488"/>
            <a:ext cx="4983480" cy="1383208"/>
          </a:xfrm>
          <a:prstGeom prst="rect">
            <a:avLst/>
          </a:prstGeom>
          <a:solidFill>
            <a:srgbClr val="FDF7F7"/>
          </a:solidFill>
          <a:ln>
            <a:solidFill>
              <a:srgbClr val="FDF7F7"/>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pic>
        <p:nvPicPr>
          <p:cNvPr id="15" name="Picture 14" descr="icon1.png"/>
          <p:cNvPicPr>
            <a:picLocks noChangeAspect="1"/>
          </p:cNvPicPr>
          <p:nvPr/>
        </p:nvPicPr>
        <p:blipFill>
          <a:blip r:embed="rId2"/>
          <a:stretch>
            <a:fillRect/>
          </a:stretch>
        </p:blipFill>
        <p:spPr>
          <a:xfrm>
            <a:off x="548640" y="2926080"/>
            <a:ext cx="749808" cy="749808"/>
          </a:xfrm>
          <a:prstGeom prst="rect">
            <a:avLst/>
          </a:prstGeom>
        </p:spPr>
      </p:pic>
      <p:sp>
        <p:nvSpPr>
          <p:cNvPr id="16" name="Rectangle 15"/>
          <p:cNvSpPr/>
          <p:nvPr/>
        </p:nvSpPr>
        <p:spPr>
          <a:xfrm>
            <a:off x="1508760" y="2852928"/>
            <a:ext cx="16459" cy="868680"/>
          </a:xfrm>
          <a:prstGeom prst="rect">
            <a:avLst/>
          </a:prstGeom>
          <a:solidFill>
            <a:srgbClr val="910A0A"/>
          </a:solidFill>
          <a:ln>
            <a:solidFill>
              <a:srgbClr val="910A0A"/>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TextBox 16"/>
          <p:cNvSpPr txBox="1"/>
          <p:nvPr/>
        </p:nvSpPr>
        <p:spPr>
          <a:xfrm>
            <a:off x="1737360" y="2852928"/>
            <a:ext cx="3657600" cy="1015663"/>
          </a:xfrm>
          <a:prstGeom prst="rect">
            <a:avLst/>
          </a:prstGeom>
          <a:noFill/>
        </p:spPr>
        <p:txBody>
          <a:bodyPr wrap="square" lIns="0" tIns="0" r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500" b="1">
                <a:solidFill>
                  <a:srgbClr val="910A0A"/>
                </a:solidFill>
                <a:latin typeface="Arial"/>
              </a:defRPr>
            </a:pPr>
            <a:r>
              <a:rPr kumimoji="0" sz="1500" i="0" u="none" strike="noStrike" kern="1200" cap="none" spc="0" normalizeH="0" baseline="0" noProof="0" dirty="0">
                <a:ln>
                  <a:noFill/>
                </a:ln>
                <a:solidFill>
                  <a:srgbClr val="910A0A"/>
                </a:solidFill>
                <a:effectLst/>
                <a:uLnTx/>
                <a:uFillTx/>
                <a:latin typeface="Garamond" panose="02020404030301010803" pitchFamily="18" charset="0"/>
              </a:rPr>
              <a:t>1. Limited Transparency</a:t>
            </a: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200" b="0" i="0" u="none" strike="noStrike" kern="1200" cap="none" spc="0" normalizeH="0" baseline="0" noProof="0" dirty="0">
                <a:ln>
                  <a:noFill/>
                </a:ln>
                <a:solidFill>
                  <a:srgbClr val="1E1E1E"/>
                </a:solidFill>
                <a:effectLst/>
                <a:uLnTx/>
                <a:uFillTx/>
                <a:latin typeface="Garamond" panose="02020404030301010803" pitchFamily="18" charset="0"/>
              </a:rPr>
              <a:t>•  Most museums do not publish individual</a:t>
            </a:r>
            <a:br>
              <a:rPr kumimoji="0" sz="1200" b="0" i="0" u="none" strike="noStrike" kern="1200" cap="none" spc="0" normalizeH="0" baseline="0" noProof="0" dirty="0">
                <a:ln>
                  <a:noFill/>
                </a:ln>
                <a:solidFill>
                  <a:srgbClr val="1E1E1E"/>
                </a:solidFill>
                <a:effectLst/>
                <a:uLnTx/>
                <a:uFillTx/>
                <a:latin typeface="Garamond" panose="02020404030301010803" pitchFamily="18" charset="0"/>
              </a:rPr>
            </a:br>
            <a:r>
              <a:rPr kumimoji="0" sz="1200" b="0" i="0" u="none" strike="noStrike" kern="1200" cap="none" spc="0" normalizeH="0" baseline="0" noProof="0" dirty="0">
                <a:ln>
                  <a:noFill/>
                </a:ln>
                <a:solidFill>
                  <a:srgbClr val="1E1E1E"/>
                </a:solidFill>
                <a:effectLst/>
                <a:uLnTx/>
                <a:uFillTx/>
                <a:latin typeface="Garamond" panose="02020404030301010803" pitchFamily="18" charset="0"/>
              </a:rPr>
              <a:t>financial statements.</a:t>
            </a: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200" b="0" i="0" u="none" strike="noStrike" kern="1200" cap="none" spc="0" normalizeH="0" baseline="0" noProof="0" dirty="0">
                <a:ln>
                  <a:noFill/>
                </a:ln>
                <a:solidFill>
                  <a:srgbClr val="1E1E1E"/>
                </a:solidFill>
                <a:effectLst/>
                <a:uLnTx/>
                <a:uFillTx/>
                <a:latin typeface="Garamond" panose="02020404030301010803" pitchFamily="18" charset="0"/>
              </a:rPr>
              <a:t>•  Information is consolidated at the primary</a:t>
            </a:r>
            <a:br>
              <a:rPr kumimoji="0" sz="1200" b="0" i="0" u="none" strike="noStrike" kern="1200" cap="none" spc="0" normalizeH="0" baseline="0" noProof="0" dirty="0">
                <a:ln>
                  <a:noFill/>
                </a:ln>
                <a:solidFill>
                  <a:srgbClr val="1E1E1E"/>
                </a:solidFill>
                <a:effectLst/>
                <a:uLnTx/>
                <a:uFillTx/>
                <a:latin typeface="Garamond" panose="02020404030301010803" pitchFamily="18" charset="0"/>
              </a:rPr>
            </a:br>
            <a:r>
              <a:rPr kumimoji="0" sz="1200" b="0" i="0" u="none" strike="noStrike" kern="1200" cap="none" spc="0" normalizeH="0" baseline="0" noProof="0" dirty="0">
                <a:ln>
                  <a:noFill/>
                </a:ln>
                <a:solidFill>
                  <a:srgbClr val="1E1E1E"/>
                </a:solidFill>
                <a:effectLst/>
                <a:uLnTx/>
                <a:uFillTx/>
                <a:latin typeface="Garamond" panose="02020404030301010803" pitchFamily="18" charset="0"/>
              </a:rPr>
              <a:t>budget administrator level.</a:t>
            </a:r>
          </a:p>
        </p:txBody>
      </p:sp>
      <p:sp>
        <p:nvSpPr>
          <p:cNvPr id="18" name="Rectangle 17"/>
          <p:cNvSpPr/>
          <p:nvPr/>
        </p:nvSpPr>
        <p:spPr>
          <a:xfrm>
            <a:off x="411480" y="4663440"/>
            <a:ext cx="4983480" cy="1353312"/>
          </a:xfrm>
          <a:prstGeom prst="rect">
            <a:avLst/>
          </a:prstGeom>
          <a:solidFill>
            <a:srgbClr val="FDF7F7"/>
          </a:solidFill>
          <a:ln>
            <a:solidFill>
              <a:srgbClr val="FDF7F7"/>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pic>
        <p:nvPicPr>
          <p:cNvPr id="19" name="Picture 18" descr="icon2.png"/>
          <p:cNvPicPr>
            <a:picLocks noChangeAspect="1"/>
          </p:cNvPicPr>
          <p:nvPr/>
        </p:nvPicPr>
        <p:blipFill>
          <a:blip r:embed="rId3"/>
          <a:stretch>
            <a:fillRect/>
          </a:stretch>
        </p:blipFill>
        <p:spPr>
          <a:xfrm>
            <a:off x="548640" y="4828031"/>
            <a:ext cx="749808" cy="749808"/>
          </a:xfrm>
          <a:prstGeom prst="rect">
            <a:avLst/>
          </a:prstGeom>
        </p:spPr>
      </p:pic>
      <p:sp>
        <p:nvSpPr>
          <p:cNvPr id="20" name="Rectangle 19"/>
          <p:cNvSpPr/>
          <p:nvPr/>
        </p:nvSpPr>
        <p:spPr>
          <a:xfrm>
            <a:off x="1508760" y="4754879"/>
            <a:ext cx="16459" cy="960120"/>
          </a:xfrm>
          <a:prstGeom prst="rect">
            <a:avLst/>
          </a:prstGeom>
          <a:solidFill>
            <a:srgbClr val="910A0A"/>
          </a:solidFill>
          <a:ln>
            <a:solidFill>
              <a:srgbClr val="910A0A"/>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21" name="TextBox 20"/>
          <p:cNvSpPr txBox="1"/>
          <p:nvPr/>
        </p:nvSpPr>
        <p:spPr>
          <a:xfrm>
            <a:off x="1737360" y="4754879"/>
            <a:ext cx="2836226" cy="1015663"/>
          </a:xfrm>
          <a:prstGeom prst="rect">
            <a:avLst/>
          </a:prstGeom>
          <a:noFill/>
        </p:spPr>
        <p:txBody>
          <a:bodyPr wrap="none" lIns="0" tIns="0" r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500" b="1">
                <a:solidFill>
                  <a:srgbClr val="910A0A"/>
                </a:solidFill>
                <a:latin typeface="Arial"/>
              </a:defRPr>
            </a:pPr>
            <a:r>
              <a:rPr kumimoji="0" sz="1500" b="1" i="0" u="none" strike="noStrike" kern="1200" cap="none" spc="0" normalizeH="0" baseline="0" noProof="0" dirty="0">
                <a:ln>
                  <a:noFill/>
                </a:ln>
                <a:solidFill>
                  <a:srgbClr val="910A0A"/>
                </a:solidFill>
                <a:effectLst/>
                <a:uLnTx/>
                <a:uFillTx/>
                <a:latin typeface="Garamond" panose="02020404030301010803" pitchFamily="18" charset="0"/>
              </a:rPr>
              <a:t>2. Insufficient Disclosure Practices</a:t>
            </a: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200" b="0" i="0" u="none" strike="noStrike" kern="1200" cap="none" spc="0" normalizeH="0" baseline="0" noProof="0" dirty="0">
                <a:ln>
                  <a:noFill/>
                </a:ln>
                <a:solidFill>
                  <a:srgbClr val="1E1E1E"/>
                </a:solidFill>
                <a:effectLst/>
                <a:uLnTx/>
                <a:uFillTx/>
                <a:latin typeface="Garamond" panose="02020404030301010803" pitchFamily="18" charset="0"/>
              </a:rPr>
              <a:t>•  Limited public information on accounting</a:t>
            </a:r>
            <a:br>
              <a:rPr kumimoji="0" sz="1200" b="0" i="0" u="none" strike="noStrike" kern="1200" cap="none" spc="0" normalizeH="0" baseline="0" noProof="0" dirty="0">
                <a:ln>
                  <a:noFill/>
                </a:ln>
                <a:solidFill>
                  <a:srgbClr val="1E1E1E"/>
                </a:solidFill>
                <a:effectLst/>
                <a:uLnTx/>
                <a:uFillTx/>
                <a:latin typeface="Garamond" panose="02020404030301010803" pitchFamily="18" charset="0"/>
              </a:rPr>
            </a:br>
            <a:r>
              <a:rPr kumimoji="0" sz="1200" b="0" i="0" u="none" strike="noStrike" kern="1200" cap="none" spc="0" normalizeH="0" baseline="0" noProof="0" dirty="0">
                <a:ln>
                  <a:noFill/>
                </a:ln>
                <a:solidFill>
                  <a:srgbClr val="1E1E1E"/>
                </a:solidFill>
                <a:effectLst/>
                <a:uLnTx/>
                <a:uFillTx/>
                <a:latin typeface="Garamond" panose="02020404030301010803" pitchFamily="18" charset="0"/>
              </a:rPr>
              <a:t>policies for heritage assets.</a:t>
            </a: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200" b="0" i="0" u="none" strike="noStrike" kern="1200" cap="none" spc="0" normalizeH="0" baseline="0" noProof="0" dirty="0">
                <a:ln>
                  <a:noFill/>
                </a:ln>
                <a:solidFill>
                  <a:srgbClr val="1E1E1E"/>
                </a:solidFill>
                <a:effectLst/>
                <a:uLnTx/>
                <a:uFillTx/>
                <a:latin typeface="Garamond" panose="02020404030301010803" pitchFamily="18" charset="0"/>
              </a:rPr>
              <a:t>•  Recognition and valuation models are</a:t>
            </a:r>
            <a:br>
              <a:rPr kumimoji="0" sz="1200" b="0" i="0" u="none" strike="noStrike" kern="1200" cap="none" spc="0" normalizeH="0" baseline="0" noProof="0" dirty="0">
                <a:ln>
                  <a:noFill/>
                </a:ln>
                <a:solidFill>
                  <a:srgbClr val="1E1E1E"/>
                </a:solidFill>
                <a:effectLst/>
                <a:uLnTx/>
                <a:uFillTx/>
                <a:latin typeface="Garamond" panose="02020404030301010803" pitchFamily="18" charset="0"/>
              </a:rPr>
            </a:br>
            <a:r>
              <a:rPr kumimoji="0" sz="1200" b="0" i="0" u="none" strike="noStrike" kern="1200" cap="none" spc="0" normalizeH="0" baseline="0" noProof="0" dirty="0">
                <a:ln>
                  <a:noFill/>
                </a:ln>
                <a:solidFill>
                  <a:srgbClr val="1E1E1E"/>
                </a:solidFill>
                <a:effectLst/>
                <a:uLnTx/>
                <a:uFillTx/>
                <a:latin typeface="Garamond" panose="02020404030301010803" pitchFamily="18" charset="0"/>
              </a:rPr>
              <a:t>rarely disclosed.</a:t>
            </a:r>
          </a:p>
        </p:txBody>
      </p:sp>
      <p:sp>
        <p:nvSpPr>
          <p:cNvPr id="22" name="Rectangle 21"/>
          <p:cNvSpPr/>
          <p:nvPr/>
        </p:nvSpPr>
        <p:spPr>
          <a:xfrm>
            <a:off x="6016752" y="2487168"/>
            <a:ext cx="5394960" cy="1234440"/>
          </a:xfrm>
          <a:prstGeom prst="rect">
            <a:avLst/>
          </a:prstGeom>
          <a:solidFill>
            <a:srgbClr val="FDF7F7"/>
          </a:solidFill>
          <a:ln>
            <a:solidFill>
              <a:srgbClr val="FDF7F7"/>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pic>
        <p:nvPicPr>
          <p:cNvPr id="23" name="Picture 22" descr="icon3.png"/>
          <p:cNvPicPr>
            <a:picLocks noChangeAspect="1"/>
          </p:cNvPicPr>
          <p:nvPr/>
        </p:nvPicPr>
        <p:blipFill>
          <a:blip r:embed="rId4"/>
          <a:stretch>
            <a:fillRect/>
          </a:stretch>
        </p:blipFill>
        <p:spPr>
          <a:xfrm>
            <a:off x="6153912" y="2651760"/>
            <a:ext cx="749808" cy="749808"/>
          </a:xfrm>
          <a:prstGeom prst="rect">
            <a:avLst/>
          </a:prstGeom>
        </p:spPr>
      </p:pic>
      <p:sp>
        <p:nvSpPr>
          <p:cNvPr id="24" name="Rectangle 23"/>
          <p:cNvSpPr/>
          <p:nvPr/>
        </p:nvSpPr>
        <p:spPr>
          <a:xfrm>
            <a:off x="7114032" y="2578608"/>
            <a:ext cx="16459" cy="960120"/>
          </a:xfrm>
          <a:prstGeom prst="rect">
            <a:avLst/>
          </a:prstGeom>
          <a:solidFill>
            <a:srgbClr val="910A0A"/>
          </a:solidFill>
          <a:ln>
            <a:solidFill>
              <a:srgbClr val="910A0A"/>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25" name="TextBox 24"/>
          <p:cNvSpPr txBox="1"/>
          <p:nvPr/>
        </p:nvSpPr>
        <p:spPr>
          <a:xfrm>
            <a:off x="7342631" y="2578608"/>
            <a:ext cx="3262111" cy="1215717"/>
          </a:xfrm>
          <a:prstGeom prst="rect">
            <a:avLst/>
          </a:prstGeom>
          <a:noFill/>
        </p:spPr>
        <p:txBody>
          <a:bodyPr wrap="square" lIns="0" tIns="0" r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400" b="1">
                <a:solidFill>
                  <a:srgbClr val="910A0A"/>
                </a:solidFill>
                <a:latin typeface="Arial"/>
              </a:defRPr>
            </a:pPr>
            <a:r>
              <a:rPr kumimoji="0" sz="1500" b="1" i="0" u="none" strike="noStrike" kern="1200" cap="none" spc="0" normalizeH="0" baseline="0" noProof="0" dirty="0">
                <a:ln>
                  <a:noFill/>
                </a:ln>
                <a:solidFill>
                  <a:srgbClr val="910A0A"/>
                </a:solidFill>
                <a:effectLst/>
                <a:uLnTx/>
                <a:uFillTx/>
                <a:latin typeface="Garamond" panose="02020404030301010803" pitchFamily="18" charset="0"/>
              </a:rPr>
              <a:t>3. Mismatch Between </a:t>
            </a:r>
            <a:r>
              <a:rPr kumimoji="0" lang="en-US" sz="1500" b="1" i="0" u="none" strike="noStrike" kern="1200" cap="none" spc="0" normalizeH="0" baseline="0" noProof="0" dirty="0">
                <a:ln>
                  <a:noFill/>
                </a:ln>
                <a:solidFill>
                  <a:srgbClr val="910A0A"/>
                </a:solidFill>
                <a:effectLst/>
                <a:uLnTx/>
                <a:uFillTx/>
                <a:latin typeface="Garamond" panose="02020404030301010803" pitchFamily="18" charset="0"/>
              </a:rPr>
              <a:t>P</a:t>
            </a:r>
            <a:r>
              <a:rPr kumimoji="0" lang="pl-PL" sz="1500" b="1" i="0" u="none" strike="noStrike" kern="1200" cap="none" spc="0" normalizeH="0" baseline="0" noProof="0" dirty="0">
                <a:ln>
                  <a:noFill/>
                </a:ln>
                <a:solidFill>
                  <a:srgbClr val="910A0A"/>
                </a:solidFill>
                <a:effectLst/>
                <a:uLnTx/>
                <a:uFillTx/>
                <a:latin typeface="Garamond" panose="02020404030301010803" pitchFamily="18" charset="0"/>
              </a:rPr>
              <a:t>ublic Registers</a:t>
            </a:r>
            <a:br>
              <a:rPr kumimoji="0" sz="1500" b="1" i="0" u="none" strike="noStrike" kern="1200" cap="none" spc="0" normalizeH="0" baseline="0" noProof="0" dirty="0">
                <a:ln>
                  <a:noFill/>
                </a:ln>
                <a:solidFill>
                  <a:srgbClr val="910A0A"/>
                </a:solidFill>
                <a:effectLst/>
                <a:uLnTx/>
                <a:uFillTx/>
                <a:latin typeface="Garamond" panose="02020404030301010803" pitchFamily="18" charset="0"/>
              </a:rPr>
            </a:br>
            <a:r>
              <a:rPr kumimoji="0" sz="1500" b="1" i="0" u="none" strike="noStrike" kern="1200" cap="none" spc="0" normalizeH="0" baseline="0" noProof="0" dirty="0">
                <a:ln>
                  <a:noFill/>
                </a:ln>
                <a:solidFill>
                  <a:srgbClr val="910A0A"/>
                </a:solidFill>
                <a:effectLst/>
                <a:uLnTx/>
                <a:uFillTx/>
                <a:latin typeface="Garamond" panose="02020404030301010803" pitchFamily="18" charset="0"/>
              </a:rPr>
              <a:t>and Financial </a:t>
            </a:r>
            <a:r>
              <a:rPr kumimoji="0" lang="en-US" sz="1500" b="1" i="0" u="none" strike="noStrike" kern="1200" cap="none" spc="0" normalizeH="0" baseline="0" noProof="0" dirty="0">
                <a:ln>
                  <a:noFill/>
                </a:ln>
                <a:solidFill>
                  <a:srgbClr val="910A0A"/>
                </a:solidFill>
                <a:effectLst/>
                <a:uLnTx/>
                <a:uFillTx/>
                <a:latin typeface="Garamond" panose="02020404030301010803" pitchFamily="18" charset="0"/>
              </a:rPr>
              <a:t>Statements</a:t>
            </a:r>
            <a:endParaRPr kumimoji="0" sz="1500" b="1" i="0" u="none" strike="noStrike" kern="1200" cap="none" spc="0" normalizeH="0" baseline="0" noProof="0" dirty="0">
              <a:ln>
                <a:noFill/>
              </a:ln>
              <a:solidFill>
                <a:srgbClr val="910A0A"/>
              </a:solidFill>
              <a:effectLst/>
              <a:uLnTx/>
              <a:uFillTx/>
              <a:latin typeface="Garamond" panose="02020404030301010803"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150" b="0" i="0" u="none" strike="noStrike" kern="1200" cap="none" spc="0" normalizeH="0" baseline="0" noProof="0" dirty="0">
                <a:ln>
                  <a:noFill/>
                </a:ln>
                <a:solidFill>
                  <a:srgbClr val="1E1E1E"/>
                </a:solidFill>
                <a:effectLst/>
                <a:uLnTx/>
                <a:uFillTx/>
                <a:latin typeface="Garamond" panose="02020404030301010803" pitchFamily="18" charset="0"/>
              </a:rPr>
              <a:t>•  Significant differences exist between cultural</a:t>
            </a:r>
            <a:br>
              <a:rPr kumimoji="0" sz="1150" b="0" i="0" u="none" strike="noStrike" kern="1200" cap="none" spc="0" normalizeH="0" baseline="0" noProof="0" dirty="0">
                <a:ln>
                  <a:noFill/>
                </a:ln>
                <a:solidFill>
                  <a:srgbClr val="1E1E1E"/>
                </a:solidFill>
                <a:effectLst/>
                <a:uLnTx/>
                <a:uFillTx/>
                <a:latin typeface="Garamond" panose="02020404030301010803" pitchFamily="18" charset="0"/>
              </a:rPr>
            </a:br>
            <a:r>
              <a:rPr kumimoji="0" sz="1150" b="0" i="0" u="none" strike="noStrike" kern="1200" cap="none" spc="0" normalizeH="0" baseline="0" noProof="0" dirty="0">
                <a:ln>
                  <a:noFill/>
                </a:ln>
                <a:solidFill>
                  <a:srgbClr val="1E1E1E"/>
                </a:solidFill>
                <a:effectLst/>
                <a:uLnTx/>
                <a:uFillTx/>
                <a:latin typeface="Garamond" panose="02020404030301010803" pitchFamily="18" charset="0"/>
              </a:rPr>
              <a:t>heritage registers and accounting information.</a:t>
            </a: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150" b="0" i="0" u="none" strike="noStrike" kern="1200" cap="none" spc="0" normalizeH="0" baseline="0" noProof="0" dirty="0">
                <a:ln>
                  <a:noFill/>
                </a:ln>
                <a:solidFill>
                  <a:srgbClr val="1E1E1E"/>
                </a:solidFill>
                <a:effectLst/>
                <a:uLnTx/>
                <a:uFillTx/>
                <a:latin typeface="Garamond" panose="02020404030301010803" pitchFamily="18" charset="0"/>
              </a:rPr>
              <a:t>•  Reliability of reported heritage asset</a:t>
            </a:r>
            <a:br>
              <a:rPr kumimoji="0" sz="1150" b="0" i="0" u="none" strike="noStrike" kern="1200" cap="none" spc="0" normalizeH="0" baseline="0" noProof="0" dirty="0">
                <a:ln>
                  <a:noFill/>
                </a:ln>
                <a:solidFill>
                  <a:srgbClr val="1E1E1E"/>
                </a:solidFill>
                <a:effectLst/>
                <a:uLnTx/>
                <a:uFillTx/>
                <a:latin typeface="Garamond" panose="02020404030301010803" pitchFamily="18" charset="0"/>
              </a:rPr>
            </a:br>
            <a:r>
              <a:rPr kumimoji="0" sz="1150" b="0" i="0" u="none" strike="noStrike" kern="1200" cap="none" spc="0" normalizeH="0" baseline="0" noProof="0" dirty="0">
                <a:ln>
                  <a:noFill/>
                </a:ln>
                <a:solidFill>
                  <a:srgbClr val="1E1E1E"/>
                </a:solidFill>
                <a:effectLst/>
                <a:uLnTx/>
                <a:uFillTx/>
                <a:latin typeface="Garamond" panose="02020404030301010803" pitchFamily="18" charset="0"/>
              </a:rPr>
              <a:t>information is affected.</a:t>
            </a:r>
          </a:p>
        </p:txBody>
      </p:sp>
      <p:sp>
        <p:nvSpPr>
          <p:cNvPr id="26" name="Rectangle 25"/>
          <p:cNvSpPr/>
          <p:nvPr/>
        </p:nvSpPr>
        <p:spPr>
          <a:xfrm>
            <a:off x="6016752" y="3840480"/>
            <a:ext cx="5394960" cy="1060704"/>
          </a:xfrm>
          <a:prstGeom prst="rect">
            <a:avLst/>
          </a:prstGeom>
          <a:solidFill>
            <a:srgbClr val="FDF7F7"/>
          </a:solidFill>
          <a:ln>
            <a:solidFill>
              <a:srgbClr val="FDF7F7"/>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pic>
        <p:nvPicPr>
          <p:cNvPr id="27" name="Picture 26" descr="icon4.png"/>
          <p:cNvPicPr>
            <a:picLocks noChangeAspect="1"/>
          </p:cNvPicPr>
          <p:nvPr/>
        </p:nvPicPr>
        <p:blipFill>
          <a:blip r:embed="rId5"/>
          <a:stretch>
            <a:fillRect/>
          </a:stretch>
        </p:blipFill>
        <p:spPr>
          <a:xfrm>
            <a:off x="6153912" y="4005072"/>
            <a:ext cx="749808" cy="749808"/>
          </a:xfrm>
          <a:prstGeom prst="rect">
            <a:avLst/>
          </a:prstGeom>
        </p:spPr>
      </p:pic>
      <p:sp>
        <p:nvSpPr>
          <p:cNvPr id="28" name="Rectangle 27"/>
          <p:cNvSpPr/>
          <p:nvPr/>
        </p:nvSpPr>
        <p:spPr>
          <a:xfrm>
            <a:off x="7114032" y="3931920"/>
            <a:ext cx="16459" cy="877824"/>
          </a:xfrm>
          <a:prstGeom prst="rect">
            <a:avLst/>
          </a:prstGeom>
          <a:solidFill>
            <a:srgbClr val="910A0A"/>
          </a:solidFill>
          <a:ln>
            <a:solidFill>
              <a:srgbClr val="910A0A"/>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29" name="TextBox 28"/>
          <p:cNvSpPr txBox="1"/>
          <p:nvPr/>
        </p:nvSpPr>
        <p:spPr>
          <a:xfrm>
            <a:off x="7342631" y="3931920"/>
            <a:ext cx="3062505" cy="984885"/>
          </a:xfrm>
          <a:prstGeom prst="rect">
            <a:avLst/>
          </a:prstGeom>
          <a:noFill/>
        </p:spPr>
        <p:txBody>
          <a:bodyPr wrap="none" lIns="0" tIns="0" r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500" b="1">
                <a:solidFill>
                  <a:srgbClr val="910A0A"/>
                </a:solidFill>
                <a:latin typeface="Arial"/>
              </a:defRPr>
            </a:pPr>
            <a:r>
              <a:rPr kumimoji="0" sz="1500" b="1" i="0" u="none" strike="noStrike" kern="1200" cap="none" spc="0" normalizeH="0" baseline="0" noProof="0" dirty="0">
                <a:ln>
                  <a:noFill/>
                </a:ln>
                <a:solidFill>
                  <a:srgbClr val="910A0A"/>
                </a:solidFill>
                <a:effectLst/>
                <a:uLnTx/>
                <a:uFillTx/>
                <a:latin typeface="Garamond" panose="02020404030301010803" pitchFamily="18" charset="0"/>
              </a:rPr>
              <a:t>4. Lack of Balance Sheet Recognition</a:t>
            </a: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150" b="0" i="0" u="none" strike="noStrike" kern="1200" cap="none" spc="0" normalizeH="0" baseline="0" noProof="0" dirty="0">
                <a:ln>
                  <a:noFill/>
                </a:ln>
                <a:solidFill>
                  <a:srgbClr val="1E1E1E"/>
                </a:solidFill>
                <a:effectLst/>
                <a:uLnTx/>
                <a:uFillTx/>
                <a:latin typeface="Garamond" panose="02020404030301010803" pitchFamily="18" charset="0"/>
              </a:rPr>
              <a:t>•  Heritage assets represent less than 1% of</a:t>
            </a:r>
            <a:br>
              <a:rPr kumimoji="0" sz="1150" b="0" i="0" u="none" strike="noStrike" kern="1200" cap="none" spc="0" normalizeH="0" baseline="0" noProof="0" dirty="0">
                <a:ln>
                  <a:noFill/>
                </a:ln>
                <a:solidFill>
                  <a:srgbClr val="1E1E1E"/>
                </a:solidFill>
                <a:effectLst/>
                <a:uLnTx/>
                <a:uFillTx/>
                <a:latin typeface="Garamond" panose="02020404030301010803" pitchFamily="18" charset="0"/>
              </a:rPr>
            </a:br>
            <a:r>
              <a:rPr kumimoji="0" sz="1150" b="0" i="0" u="none" strike="noStrike" kern="1200" cap="none" spc="0" normalizeH="0" baseline="0" noProof="0" dirty="0">
                <a:ln>
                  <a:noFill/>
                </a:ln>
                <a:solidFill>
                  <a:srgbClr val="1E1E1E"/>
                </a:solidFill>
                <a:effectLst/>
                <a:uLnTx/>
                <a:uFillTx/>
                <a:latin typeface="Garamond" panose="02020404030301010803" pitchFamily="18" charset="0"/>
              </a:rPr>
              <a:t>reported non-current assets.</a:t>
            </a: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150" b="0" i="0" u="none" strike="noStrike" kern="1200" cap="none" spc="0" normalizeH="0" baseline="0" noProof="0" dirty="0">
                <a:ln>
                  <a:noFill/>
                </a:ln>
                <a:solidFill>
                  <a:srgbClr val="1E1E1E"/>
                </a:solidFill>
                <a:effectLst/>
                <a:uLnTx/>
                <a:uFillTx/>
                <a:latin typeface="Garamond" panose="02020404030301010803" pitchFamily="18" charset="0"/>
              </a:rPr>
              <a:t>•  Most collections continue to be monitored</a:t>
            </a:r>
            <a:br>
              <a:rPr kumimoji="0" sz="1150" b="0" i="0" u="none" strike="noStrike" kern="1200" cap="none" spc="0" normalizeH="0" baseline="0" noProof="0" dirty="0">
                <a:ln>
                  <a:noFill/>
                </a:ln>
                <a:solidFill>
                  <a:srgbClr val="1E1E1E"/>
                </a:solidFill>
                <a:effectLst/>
                <a:uLnTx/>
                <a:uFillTx/>
                <a:latin typeface="Garamond" panose="02020404030301010803" pitchFamily="18" charset="0"/>
              </a:rPr>
            </a:br>
            <a:r>
              <a:rPr kumimoji="0" sz="1150" b="0" i="0" u="none" strike="noStrike" kern="1200" cap="none" spc="0" normalizeH="0" baseline="0" noProof="0" dirty="0">
                <a:ln>
                  <a:noFill/>
                </a:ln>
                <a:solidFill>
                  <a:srgbClr val="1E1E1E"/>
                </a:solidFill>
                <a:effectLst/>
                <a:uLnTx/>
                <a:uFillTx/>
                <a:latin typeface="Garamond" panose="02020404030301010803" pitchFamily="18" charset="0"/>
              </a:rPr>
              <a:t>off-balance-sheet.</a:t>
            </a:r>
          </a:p>
        </p:txBody>
      </p:sp>
      <p:sp>
        <p:nvSpPr>
          <p:cNvPr id="30" name="Rectangle 29"/>
          <p:cNvSpPr/>
          <p:nvPr/>
        </p:nvSpPr>
        <p:spPr>
          <a:xfrm>
            <a:off x="6016752" y="5104291"/>
            <a:ext cx="5394960" cy="1427757"/>
          </a:xfrm>
          <a:prstGeom prst="rect">
            <a:avLst/>
          </a:prstGeom>
          <a:solidFill>
            <a:srgbClr val="FDF7F7"/>
          </a:solidFill>
          <a:ln>
            <a:solidFill>
              <a:srgbClr val="FDF7F7"/>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pic>
        <p:nvPicPr>
          <p:cNvPr id="31" name="Picture 30" descr="icon5.png"/>
          <p:cNvPicPr>
            <a:picLocks noChangeAspect="1"/>
          </p:cNvPicPr>
          <p:nvPr/>
        </p:nvPicPr>
        <p:blipFill>
          <a:blip r:embed="rId6"/>
          <a:stretch>
            <a:fillRect/>
          </a:stretch>
        </p:blipFill>
        <p:spPr>
          <a:xfrm>
            <a:off x="6153912" y="5266944"/>
            <a:ext cx="749808" cy="749808"/>
          </a:xfrm>
          <a:prstGeom prst="rect">
            <a:avLst/>
          </a:prstGeom>
        </p:spPr>
      </p:pic>
      <p:sp>
        <p:nvSpPr>
          <p:cNvPr id="32" name="Rectangle 31"/>
          <p:cNvSpPr/>
          <p:nvPr/>
        </p:nvSpPr>
        <p:spPr>
          <a:xfrm>
            <a:off x="7114032" y="5193792"/>
            <a:ext cx="16459" cy="1078992"/>
          </a:xfrm>
          <a:prstGeom prst="rect">
            <a:avLst/>
          </a:prstGeom>
          <a:solidFill>
            <a:srgbClr val="910A0A"/>
          </a:solidFill>
          <a:ln>
            <a:solidFill>
              <a:srgbClr val="910A0A"/>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a:ea typeface="+mn-ea"/>
              <a:cs typeface="+mn-cs"/>
            </a:endParaRPr>
          </a:p>
        </p:txBody>
      </p:sp>
      <p:sp>
        <p:nvSpPr>
          <p:cNvPr id="33" name="TextBox 32"/>
          <p:cNvSpPr txBox="1"/>
          <p:nvPr/>
        </p:nvSpPr>
        <p:spPr>
          <a:xfrm>
            <a:off x="7342631" y="5193792"/>
            <a:ext cx="2654573" cy="1392689"/>
          </a:xfrm>
          <a:prstGeom prst="rect">
            <a:avLst/>
          </a:prstGeom>
          <a:noFill/>
        </p:spPr>
        <p:txBody>
          <a:bodyPr wrap="none" lIns="0" tIns="0" rIns="0">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400" b="1">
                <a:solidFill>
                  <a:srgbClr val="910A0A"/>
                </a:solidFill>
                <a:latin typeface="Arial"/>
              </a:defRPr>
            </a:pPr>
            <a:r>
              <a:rPr kumimoji="0" sz="1500" b="1" i="0" u="none" strike="noStrike" kern="1200" cap="none" spc="0" normalizeH="0" baseline="0" noProof="0" dirty="0">
                <a:ln>
                  <a:noFill/>
                </a:ln>
                <a:solidFill>
                  <a:srgbClr val="910A0A"/>
                </a:solidFill>
                <a:effectLst/>
                <a:uLnTx/>
                <a:uFillTx/>
                <a:latin typeface="Garamond" panose="02020404030301010803" pitchFamily="18" charset="0"/>
              </a:rPr>
              <a:t>5. Need for a Standardized</a:t>
            </a:r>
            <a:br>
              <a:rPr kumimoji="0" sz="1500" b="1" i="0" u="none" strike="noStrike" kern="1200" cap="none" spc="0" normalizeH="0" baseline="0" noProof="0" dirty="0">
                <a:ln>
                  <a:noFill/>
                </a:ln>
                <a:solidFill>
                  <a:srgbClr val="910A0A"/>
                </a:solidFill>
                <a:effectLst/>
                <a:uLnTx/>
                <a:uFillTx/>
                <a:latin typeface="Garamond" panose="02020404030301010803" pitchFamily="18" charset="0"/>
              </a:rPr>
            </a:br>
            <a:r>
              <a:rPr kumimoji="0" sz="1500" b="1" i="0" u="none" strike="noStrike" kern="1200" cap="none" spc="0" normalizeH="0" baseline="0" noProof="0" dirty="0">
                <a:ln>
                  <a:noFill/>
                </a:ln>
                <a:solidFill>
                  <a:srgbClr val="910A0A"/>
                </a:solidFill>
                <a:effectLst/>
                <a:uLnTx/>
                <a:uFillTx/>
                <a:latin typeface="Garamond" panose="02020404030301010803" pitchFamily="18" charset="0"/>
              </a:rPr>
              <a:t>Accounting Model</a:t>
            </a: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150" b="0" i="0" u="none" strike="noStrike" kern="1200" cap="none" spc="0" normalizeH="0" baseline="0" noProof="0" dirty="0">
                <a:ln>
                  <a:noFill/>
                </a:ln>
                <a:solidFill>
                  <a:srgbClr val="1E1E1E"/>
                </a:solidFill>
                <a:effectLst/>
                <a:uLnTx/>
                <a:uFillTx/>
                <a:latin typeface="Garamond" panose="02020404030301010803" pitchFamily="18" charset="0"/>
              </a:rPr>
              <a:t>•  Current regulatory treatment does not</a:t>
            </a:r>
            <a:br>
              <a:rPr kumimoji="0" sz="1150" b="0" i="0" u="none" strike="noStrike" kern="1200" cap="none" spc="0" normalizeH="0" baseline="0" noProof="0" dirty="0">
                <a:ln>
                  <a:noFill/>
                </a:ln>
                <a:solidFill>
                  <a:srgbClr val="1E1E1E"/>
                </a:solidFill>
                <a:effectLst/>
                <a:uLnTx/>
                <a:uFillTx/>
                <a:latin typeface="Garamond" panose="02020404030301010803" pitchFamily="18" charset="0"/>
              </a:rPr>
            </a:br>
            <a:r>
              <a:rPr kumimoji="0" sz="1150" b="0" i="0" u="none" strike="noStrike" kern="1200" cap="none" spc="0" normalizeH="0" baseline="0" noProof="0" dirty="0">
                <a:ln>
                  <a:noFill/>
                </a:ln>
                <a:solidFill>
                  <a:srgbClr val="1E1E1E"/>
                </a:solidFill>
                <a:effectLst/>
                <a:uLnTx/>
                <a:uFillTx/>
                <a:latin typeface="Garamond" panose="02020404030301010803" pitchFamily="18" charset="0"/>
              </a:rPr>
              <a:t>provide adequate transparency.</a:t>
            </a:r>
          </a:p>
          <a:p>
            <a:pPr marL="0" marR="0" lvl="0" indent="0" algn="l" defTabSz="457200" rtl="0" eaLnBrk="1" fontAlgn="auto" latinLnBrk="0" hangingPunct="1">
              <a:lnSpc>
                <a:spcPct val="100000"/>
              </a:lnSpc>
              <a:spcBef>
                <a:spcPts val="0"/>
              </a:spcBef>
              <a:spcAft>
                <a:spcPts val="0"/>
              </a:spcAft>
              <a:buClrTx/>
              <a:buSzTx/>
              <a:buFontTx/>
              <a:buNone/>
              <a:tabLst/>
              <a:defRPr sz="1150">
                <a:solidFill>
                  <a:srgbClr val="1E1E1E"/>
                </a:solidFill>
              </a:defRPr>
            </a:pPr>
            <a:r>
              <a:rPr kumimoji="0" sz="1150" b="0" i="0" u="none" strike="noStrike" kern="1200" cap="none" spc="0" normalizeH="0" baseline="0" noProof="0" dirty="0">
                <a:ln>
                  <a:noFill/>
                </a:ln>
                <a:solidFill>
                  <a:srgbClr val="1E1E1E"/>
                </a:solidFill>
                <a:effectLst/>
                <a:uLnTx/>
                <a:uFillTx/>
                <a:latin typeface="Garamond" panose="02020404030301010803" pitchFamily="18" charset="0"/>
              </a:rPr>
              <a:t>•  A conceptually based accounting framework</a:t>
            </a:r>
            <a:br>
              <a:rPr kumimoji="0" sz="1150" b="0" i="0" u="none" strike="noStrike" kern="1200" cap="none" spc="0" normalizeH="0" baseline="0" noProof="0" dirty="0">
                <a:ln>
                  <a:noFill/>
                </a:ln>
                <a:solidFill>
                  <a:srgbClr val="1E1E1E"/>
                </a:solidFill>
                <a:effectLst/>
                <a:uLnTx/>
                <a:uFillTx/>
                <a:latin typeface="Garamond" panose="02020404030301010803" pitchFamily="18" charset="0"/>
              </a:rPr>
            </a:br>
            <a:r>
              <a:rPr kumimoji="0" sz="1150" b="0" i="0" u="none" strike="noStrike" kern="1200" cap="none" spc="0" normalizeH="0" baseline="0" noProof="0" dirty="0">
                <a:ln>
                  <a:noFill/>
                </a:ln>
                <a:solidFill>
                  <a:srgbClr val="1E1E1E"/>
                </a:solidFill>
                <a:effectLst/>
                <a:uLnTx/>
                <a:uFillTx/>
                <a:latin typeface="Garamond" panose="02020404030301010803" pitchFamily="18" charset="0"/>
              </a:rPr>
              <a:t>is required for recognition, measurement</a:t>
            </a:r>
            <a:br>
              <a:rPr kumimoji="0" sz="1150" b="0" i="0" u="none" strike="noStrike" kern="1200" cap="none" spc="0" normalizeH="0" baseline="0" noProof="0" dirty="0">
                <a:ln>
                  <a:noFill/>
                </a:ln>
                <a:solidFill>
                  <a:srgbClr val="1E1E1E"/>
                </a:solidFill>
                <a:effectLst/>
                <a:uLnTx/>
                <a:uFillTx/>
                <a:latin typeface="Garamond" panose="02020404030301010803" pitchFamily="18" charset="0"/>
              </a:rPr>
            </a:br>
            <a:r>
              <a:rPr kumimoji="0" sz="1150" b="0" i="0" u="none" strike="noStrike" kern="1200" cap="none" spc="0" normalizeH="0" baseline="0" noProof="0" dirty="0">
                <a:ln>
                  <a:noFill/>
                </a:ln>
                <a:solidFill>
                  <a:srgbClr val="1E1E1E"/>
                </a:solidFill>
                <a:effectLst/>
                <a:uLnTx/>
                <a:uFillTx/>
                <a:latin typeface="Garamond" panose="02020404030301010803" pitchFamily="18" charset="0"/>
              </a:rPr>
              <a:t>and disclosure.</a:t>
            </a:r>
          </a:p>
        </p:txBody>
      </p:sp>
      <p:sp>
        <p:nvSpPr>
          <p:cNvPr id="36" name="Shape 0">
            <a:extLst>
              <a:ext uri="{FF2B5EF4-FFF2-40B4-BE49-F238E27FC236}">
                <a16:creationId xmlns:a16="http://schemas.microsoft.com/office/drawing/2014/main" id="{F5F268D1-755F-A962-004C-05CB09057B6E}"/>
              </a:ext>
            </a:extLst>
          </p:cNvPr>
          <p:cNvSpPr/>
          <p:nvPr/>
        </p:nvSpPr>
        <p:spPr>
          <a:xfrm>
            <a:off x="0" y="0"/>
            <a:ext cx="12161520" cy="1005840"/>
          </a:xfrm>
          <a:prstGeom prst="rect">
            <a:avLst/>
          </a:prstGeom>
          <a:solidFill>
            <a:srgbClr val="7B0000"/>
          </a:solidFill>
          <a:ln w="12700">
            <a:solidFill>
              <a:srgbClr val="7B0000"/>
            </a:solidFill>
            <a:prstDash val="soli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prstClr val="black"/>
              </a:solidFill>
              <a:effectLst/>
              <a:uLnTx/>
              <a:uFillTx/>
            </a:endParaRPr>
          </a:p>
        </p:txBody>
      </p:sp>
      <p:pic>
        <p:nvPicPr>
          <p:cNvPr id="37" name="Image 0" descr="preencoded.png">
            <a:extLst>
              <a:ext uri="{FF2B5EF4-FFF2-40B4-BE49-F238E27FC236}">
                <a16:creationId xmlns:a16="http://schemas.microsoft.com/office/drawing/2014/main" id="{BACF6CA7-3337-565A-73AB-736E9F197A5E}"/>
              </a:ext>
            </a:extLst>
          </p:cNvPr>
          <p:cNvPicPr>
            <a:picLocks noChangeAspect="1"/>
          </p:cNvPicPr>
          <p:nvPr/>
        </p:nvPicPr>
        <p:blipFill>
          <a:blip r:embed="rId7"/>
          <a:stretch>
            <a:fillRect/>
          </a:stretch>
        </p:blipFill>
        <p:spPr>
          <a:xfrm>
            <a:off x="237744" y="100584"/>
            <a:ext cx="1933627" cy="804672"/>
          </a:xfrm>
          <a:prstGeom prst="rect">
            <a:avLst/>
          </a:prstGeom>
        </p:spPr>
      </p:pic>
      <p:sp>
        <p:nvSpPr>
          <p:cNvPr id="38" name="Shape 2">
            <a:extLst>
              <a:ext uri="{FF2B5EF4-FFF2-40B4-BE49-F238E27FC236}">
                <a16:creationId xmlns:a16="http://schemas.microsoft.com/office/drawing/2014/main" id="{67577791-42F4-942C-E3FC-88EDF0D50B75}"/>
              </a:ext>
            </a:extLst>
          </p:cNvPr>
          <p:cNvSpPr/>
          <p:nvPr/>
        </p:nvSpPr>
        <p:spPr>
          <a:xfrm>
            <a:off x="2436547" y="109728"/>
            <a:ext cx="27432" cy="786384"/>
          </a:xfrm>
          <a:prstGeom prst="rect">
            <a:avLst/>
          </a:prstGeom>
          <a:solidFill>
            <a:srgbClr val="4A7AB5"/>
          </a:solidFill>
          <a:ln w="12700">
            <a:solidFill>
              <a:srgbClr val="4A7AB5"/>
            </a:solidFill>
            <a:prstDash val="soli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1800" b="0" i="0" u="none" strike="noStrike" kern="0" cap="none" spc="0" normalizeH="0" baseline="0" noProof="0">
              <a:ln>
                <a:noFill/>
              </a:ln>
              <a:solidFill>
                <a:prstClr val="black"/>
              </a:solidFill>
              <a:effectLst/>
              <a:uLnTx/>
              <a:uFillTx/>
            </a:endParaRPr>
          </a:p>
        </p:txBody>
      </p:sp>
      <p:sp>
        <p:nvSpPr>
          <p:cNvPr id="39" name="Text 3">
            <a:extLst>
              <a:ext uri="{FF2B5EF4-FFF2-40B4-BE49-F238E27FC236}">
                <a16:creationId xmlns:a16="http://schemas.microsoft.com/office/drawing/2014/main" id="{47578652-B25B-8F9A-E0ED-F8B4DF091723}"/>
              </a:ext>
            </a:extLst>
          </p:cNvPr>
          <p:cNvSpPr/>
          <p:nvPr/>
        </p:nvSpPr>
        <p:spPr>
          <a:xfrm>
            <a:off x="2591995" y="0"/>
            <a:ext cx="9450653" cy="1005840"/>
          </a:xfrm>
          <a:prstGeom prst="rect">
            <a:avLst/>
          </a:prstGeom>
          <a:noFill/>
          <a:ln/>
        </p:spPr>
        <p:txBody>
          <a:bodyPr wrap="square" lIns="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dirty="0">
                <a:ln>
                  <a:noFill/>
                </a:ln>
                <a:solidFill>
                  <a:srgbClr val="F2CECE"/>
                </a:solidFill>
                <a:effectLst/>
                <a:uLnTx/>
                <a:uFillTx/>
                <a:latin typeface="Garamond" panose="02020404030301010803" pitchFamily="18" charset="0"/>
                <a:ea typeface="Garamond" pitchFamily="34" charset="-122"/>
                <a:cs typeface="Garamond" pitchFamily="34" charset="-120"/>
              </a:rPr>
              <a:t>XIV Traditional Scientific Conference  </a:t>
            </a:r>
            <a:endParaRPr kumimoji="0" lang="en-US" sz="1100" b="0" i="0" u="none" strike="noStrike" kern="0" cap="none" spc="0" normalizeH="0" baseline="0" noProof="0" dirty="0">
              <a:ln>
                <a:noFill/>
              </a:ln>
              <a:solidFill>
                <a:prstClr val="black"/>
              </a:solidFill>
              <a:effectLst/>
              <a:uLnTx/>
              <a:uFillTx/>
              <a:latin typeface="Garamond" panose="02020404030301010803"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FFFFFF"/>
                </a:solidFill>
                <a:effectLst/>
                <a:uLnTx/>
                <a:uFillTx/>
                <a:latin typeface="Garamond" panose="02020404030301010803" pitchFamily="18" charset="0"/>
                <a:ea typeface="Garamond" pitchFamily="34" charset="-122"/>
                <a:cs typeface="Garamond" pitchFamily="34" charset="-120"/>
              </a:rPr>
              <a:t>New Horizons: Digital Economy and Responses to a Changing World</a:t>
            </a:r>
            <a:endParaRPr kumimoji="0" lang="en-US" sz="1100" b="0" i="0" u="none" strike="noStrike" kern="0" cap="none" spc="0" normalizeH="0" baseline="0" noProof="0" dirty="0">
              <a:ln>
                <a:noFill/>
              </a:ln>
              <a:solidFill>
                <a:prstClr val="black"/>
              </a:solidFill>
              <a:effectLst/>
              <a:uLnTx/>
              <a:uFillTx/>
              <a:latin typeface="Garamond" panose="02020404030301010803" pitchFamily="18" charset="0"/>
            </a:endParaRPr>
          </a:p>
        </p:txBody>
      </p:sp>
      <p:sp>
        <p:nvSpPr>
          <p:cNvPr id="40" name="Text 7">
            <a:extLst>
              <a:ext uri="{FF2B5EF4-FFF2-40B4-BE49-F238E27FC236}">
                <a16:creationId xmlns:a16="http://schemas.microsoft.com/office/drawing/2014/main" id="{1F572481-7207-0FE1-11E3-65FE9D2214C8}"/>
              </a:ext>
            </a:extLst>
          </p:cNvPr>
          <p:cNvSpPr/>
          <p:nvPr/>
        </p:nvSpPr>
        <p:spPr>
          <a:xfrm>
            <a:off x="246888" y="838662"/>
            <a:ext cx="11795760" cy="621792"/>
          </a:xfrm>
          <a:prstGeom prst="rect">
            <a:avLst/>
          </a:prstGeom>
          <a:noFill/>
          <a:ln/>
        </p:spPr>
        <p:txBody>
          <a:bodyPr wrap="square" lIns="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bg-BG" sz="2100" b="1" i="0" u="none" strike="noStrike" kern="0" cap="none" spc="0" normalizeH="0" baseline="0" noProof="0" dirty="0">
              <a:ln>
                <a:noFill/>
              </a:ln>
              <a:solidFill>
                <a:srgbClr val="FFFFFF"/>
              </a:solidFill>
              <a:effectLst/>
              <a:uLnTx/>
              <a:uFillTx/>
              <a:latin typeface="Garamond" pitchFamily="34" charset="0"/>
              <a:ea typeface="Garamond" pitchFamily="34" charset="-122"/>
              <a:cs typeface="Garamond" pitchFamily="34" charset="-120"/>
            </a:endParaRPr>
          </a:p>
          <a:p>
            <a:pPr marL="0" marR="0" lvl="0" indent="0" defTabSz="914400" eaLnBrk="1" fontAlgn="auto" latinLnBrk="0" hangingPunct="1">
              <a:lnSpc>
                <a:spcPct val="100000"/>
              </a:lnSpc>
              <a:spcBef>
                <a:spcPts val="0"/>
              </a:spcBef>
              <a:spcAft>
                <a:spcPts val="0"/>
              </a:spcAft>
              <a:buClrTx/>
              <a:buSzTx/>
              <a:buFontTx/>
              <a:buNone/>
              <a:tabLst/>
              <a:defRPr/>
            </a:pPr>
            <a:r>
              <a:rPr lang="en-US" sz="2100" b="1" kern="0" dirty="0">
                <a:solidFill>
                  <a:srgbClr val="FFFFFF"/>
                </a:solidFill>
                <a:latin typeface="Garamond" pitchFamily="34" charset="0"/>
                <a:ea typeface="Garamond" pitchFamily="34" charset="-122"/>
                <a:cs typeface="Garamond" pitchFamily="34" charset="-120"/>
              </a:rPr>
              <a:t>7a</a:t>
            </a:r>
            <a:r>
              <a:rPr kumimoji="0" lang="en-US" sz="2100" b="1" i="0" u="none" strike="noStrike" kern="0" cap="none" spc="0" normalizeH="0" baseline="0" noProof="0" dirty="0">
                <a:ln>
                  <a:noFill/>
                </a:ln>
                <a:solidFill>
                  <a:srgbClr val="FFFFFF"/>
                </a:solidFill>
                <a:effectLst/>
                <a:uLnTx/>
                <a:uFillTx/>
                <a:latin typeface="Garamond" pitchFamily="34" charset="0"/>
                <a:ea typeface="Garamond" pitchFamily="34" charset="-122"/>
                <a:cs typeface="Garamond" pitchFamily="34" charset="-120"/>
              </a:rPr>
              <a:t>. Results &amp; Findings</a:t>
            </a:r>
          </a:p>
        </p:txBody>
      </p:sp>
    </p:spTree>
  </p:cSld>
  <p:clrMapOvr>
    <a:masterClrMapping/>
  </p:clrMapOvr>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461</TotalTime>
  <Words>1062</Words>
  <Application>Microsoft Office PowerPoint</Application>
  <PresentationFormat>Widescreen</PresentationFormat>
  <Paragraphs>92</Paragraphs>
  <Slides>11</Slides>
  <Notes>10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11</vt:i4>
      </vt:variant>
    </vt:vector>
  </HeadingPairs>
  <TitlesOfParts>
    <vt:vector size="19" baseType="lpstr">
      <vt:lpstr>Aptos</vt:lpstr>
      <vt:lpstr>Arial</vt:lpstr>
      <vt:lpstr>Calibri</vt:lpstr>
      <vt:lpstr>Corbel</vt:lpstr>
      <vt:lpstr>Garamond</vt:lpstr>
      <vt:lpstr>Times New Roman</vt:lpstr>
      <vt:lpstr>1_Office Theme</vt:lpstr>
      <vt:lpstr>Organic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Радка Андасарова-Георгиева</cp:lastModifiedBy>
  <cp:revision>15</cp:revision>
  <dcterms:created xsi:type="dcterms:W3CDTF">2026-05-30T17:54:55Z</dcterms:created>
  <dcterms:modified xsi:type="dcterms:W3CDTF">2026-06-04T06:28:16Z</dcterms:modified>
</cp:coreProperties>
</file>